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sldSz cx="12192000" cy="6858000"/>
  <p:notesSz cx="6858000" cy="9144000"/>
  <p:embeddedFontLst>
    <p:embeddedFont>
      <p:font typeface="Bookman Old Style" panose="02050604050505020204" pitchFamily="18" charset="0"/>
      <p:regular r:id="rId29"/>
      <p:bold r:id="rId30"/>
      <p:italic r:id="rId31"/>
      <p:boldItalic r:id="rId32"/>
    </p:embeddedFont>
    <p:embeddedFont>
      <p:font typeface="Calibri" panose="020F0502020204030204" pitchFamily="34" charset="0"/>
      <p:regular r:id="rId33"/>
      <p:bold r:id="rId34"/>
      <p:italic r:id="rId35"/>
      <p:boldItalic r:id="rId36"/>
    </p:embeddedFont>
    <p:embeddedFont>
      <p:font typeface="Libre Franklin" pitchFamily="2" charset="0"/>
      <p:regular r:id="rId37"/>
      <p:bold r:id="rId38"/>
      <p:italic r:id="rId39"/>
      <p:boldItalic r:id="rId40"/>
    </p:embeddedFont>
    <p:embeddedFont>
      <p:font typeface="Roboto" panose="02000000000000000000" pitchFamily="2" charset="0"/>
      <p:regular r:id="rId41"/>
      <p:bold r:id="rId42"/>
      <p:italic r:id="rId43"/>
      <p:boldItalic r:id="rId4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5" roundtripDataSignature="AMtx7mis/2fjPg27FDk+4g9n1aVSHAI77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629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1.fntdata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42" Type="http://schemas.openxmlformats.org/officeDocument/2006/relationships/font" Target="fonts/font14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1.fntdata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45" Type="http://customschemas.google.com/relationships/presentationmetadata" Target="meta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4" Type="http://schemas.openxmlformats.org/officeDocument/2006/relationships/font" Target="fonts/font1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font" Target="fonts/font15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142a6068642_1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g142a6068642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142a6068642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g142a6068642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142a6068642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g142a6068642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142a6068642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g142a6068642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142a6068642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295;g142a6068642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142a6068642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g142a6068642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142a6068642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g142a6068642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1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1"/>
          <p:cNvSpPr txBox="1"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8000"/>
              <a:buFont typeface="Bookman Old Style"/>
              <a:buNone/>
              <a:defRPr sz="800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1"/>
          <p:cNvSpPr txBox="1"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2400"/>
              <a:buNone/>
              <a:defRPr sz="2400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/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cxnSp>
        <p:nvCxnSpPr>
          <p:cNvPr id="17" name="Google Shape;17;p21"/>
          <p:cNvCxnSpPr/>
          <p:nvPr/>
        </p:nvCxnSpPr>
        <p:spPr>
          <a:xfrm>
            <a:off x="1207658" y="4474741"/>
            <a:ext cx="9875520" cy="0"/>
          </a:xfrm>
          <a:prstGeom prst="straightConnector1">
            <a:avLst/>
          </a:prstGeom>
          <a:noFill/>
          <a:ln w="12700" cap="flat" cmpd="sng">
            <a:solidFill>
              <a:srgbClr val="3F3F3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8" name="Google Shape;18;p21"/>
          <p:cNvSpPr txBox="1">
            <a:spLocks noGrp="1"/>
          </p:cNvSpPr>
          <p:nvPr>
            <p:ph type="dt" idx="10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1"/>
          <p:cNvSpPr txBox="1">
            <a:spLocks noGrp="1"/>
          </p:cNvSpPr>
          <p:nvPr>
            <p:ph type="ftr" idx="11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1"/>
          <p:cNvSpPr txBox="1">
            <a:spLocks noGrp="1"/>
          </p:cNvSpPr>
          <p:nvPr>
            <p:ph type="sldNum" idx="12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30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30"/>
          <p:cNvSpPr txBox="1">
            <a:spLocks noGrp="1"/>
          </p:cNvSpPr>
          <p:nvPr>
            <p:ph type="body" idx="1"/>
          </p:nvPr>
        </p:nvSpPr>
        <p:spPr>
          <a:xfrm rot="5400000">
            <a:off x="4246035" y="-1040554"/>
            <a:ext cx="3760891" cy="100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0" rIns="45700" bIns="0" anchor="t" anchorCtr="0">
            <a:normAutofit/>
          </a:bodyPr>
          <a:lstStyle>
            <a:lvl1pPr marL="457200" lvl="0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2pPr>
            <a:lvl3pPr marL="1371600" lvl="2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3pPr>
            <a:lvl4pPr marL="1828800" lvl="3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4pPr>
            <a:lvl5pPr marL="2286000" lvl="4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80" name="Google Shape;80;p30"/>
          <p:cNvSpPr txBox="1">
            <a:spLocks noGrp="1"/>
          </p:cNvSpPr>
          <p:nvPr>
            <p:ph type="dt" idx="10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30"/>
          <p:cNvSpPr txBox="1">
            <a:spLocks noGrp="1"/>
          </p:cNvSpPr>
          <p:nvPr>
            <p:ph type="ftr" idx="11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30"/>
          <p:cNvSpPr txBox="1">
            <a:spLocks noGrp="1"/>
          </p:cNvSpPr>
          <p:nvPr>
            <p:ph type="sldNum" idx="12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Vertical Title and Text" type="vertTitleAndTx">
  <p:cSld name="VERTICAL_TITLE_AND_VERTICAL_TEXT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31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31"/>
          <p:cNvSpPr txBox="1">
            <a:spLocks noGrp="1"/>
          </p:cNvSpPr>
          <p:nvPr>
            <p:ph type="title"/>
          </p:nvPr>
        </p:nvSpPr>
        <p:spPr>
          <a:xfrm rot="5400000">
            <a:off x="7159401" y="1977801"/>
            <a:ext cx="575989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31"/>
          <p:cNvSpPr txBox="1">
            <a:spLocks noGrp="1"/>
          </p:cNvSpPr>
          <p:nvPr>
            <p:ph type="body" idx="1"/>
          </p:nvPr>
        </p:nvSpPr>
        <p:spPr>
          <a:xfrm rot="5400000">
            <a:off x="1825401" y="-574899"/>
            <a:ext cx="575989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0" rIns="45700" bIns="0" anchor="t" anchorCtr="0">
            <a:normAutofit/>
          </a:bodyPr>
          <a:lstStyle>
            <a:lvl1pPr marL="457200" lvl="0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2pPr>
            <a:lvl3pPr marL="1371600" lvl="2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3pPr>
            <a:lvl4pPr marL="1828800" lvl="3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4pPr>
            <a:lvl5pPr marL="2286000" lvl="4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87" name="Google Shape;87;p31"/>
          <p:cNvSpPr txBox="1">
            <a:spLocks noGrp="1"/>
          </p:cNvSpPr>
          <p:nvPr>
            <p:ph type="dt" idx="10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31"/>
          <p:cNvSpPr txBox="1">
            <a:spLocks noGrp="1"/>
          </p:cNvSpPr>
          <p:nvPr>
            <p:ph type="ftr" idx="11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31"/>
          <p:cNvSpPr txBox="1">
            <a:spLocks noGrp="1"/>
          </p:cNvSpPr>
          <p:nvPr>
            <p:ph type="sldNum" idx="12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 type="blank">
  <p:cSld name="BLANK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2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22"/>
          <p:cNvSpPr txBox="1">
            <a:spLocks noGrp="1"/>
          </p:cNvSpPr>
          <p:nvPr>
            <p:ph type="dt" idx="10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22"/>
          <p:cNvSpPr txBox="1">
            <a:spLocks noGrp="1"/>
          </p:cNvSpPr>
          <p:nvPr>
            <p:ph type="ftr" idx="11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22"/>
          <p:cNvSpPr txBox="1">
            <a:spLocks noGrp="1"/>
          </p:cNvSpPr>
          <p:nvPr>
            <p:ph type="sldNum" idx="12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23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23"/>
          <p:cNvSpPr txBox="1"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2pPr>
            <a:lvl3pPr marL="1371600" lvl="2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3pPr>
            <a:lvl4pPr marL="1828800" lvl="3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4pPr>
            <a:lvl5pPr marL="2286000" lvl="4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29" name="Google Shape;29;p23"/>
          <p:cNvSpPr txBox="1">
            <a:spLocks noGrp="1"/>
          </p:cNvSpPr>
          <p:nvPr>
            <p:ph type="dt" idx="10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23"/>
          <p:cNvSpPr txBox="1">
            <a:spLocks noGrp="1"/>
          </p:cNvSpPr>
          <p:nvPr>
            <p:ph type="ftr" idx="11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23"/>
          <p:cNvSpPr txBox="1">
            <a:spLocks noGrp="1"/>
          </p:cNvSpPr>
          <p:nvPr>
            <p:ph type="sldNum" idx="12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" type="secHead">
  <p:cSld name="SECTION_HEADER">
    <p:bg>
      <p:bgPr>
        <a:solidFill>
          <a:schemeClr val="lt1"/>
        </a:solid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2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24"/>
          <p:cNvSpPr txBox="1"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8000"/>
              <a:buFont typeface="Bookman Old Style"/>
              <a:buNone/>
              <a:defRPr sz="8000" b="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4"/>
          <p:cNvSpPr txBox="1"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2400"/>
              <a:buNone/>
              <a:defRPr sz="2400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cxnSp>
        <p:nvCxnSpPr>
          <p:cNvPr id="36" name="Google Shape;36;p24"/>
          <p:cNvCxnSpPr/>
          <p:nvPr/>
        </p:nvCxnSpPr>
        <p:spPr>
          <a:xfrm>
            <a:off x="1207658" y="4485132"/>
            <a:ext cx="9875520" cy="0"/>
          </a:xfrm>
          <a:prstGeom prst="straightConnector1">
            <a:avLst/>
          </a:prstGeom>
          <a:noFill/>
          <a:ln w="12700" cap="flat" cmpd="sng">
            <a:solidFill>
              <a:srgbClr val="3F3F3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7" name="Google Shape;37;p24"/>
          <p:cNvSpPr txBox="1">
            <a:spLocks noGrp="1"/>
          </p:cNvSpPr>
          <p:nvPr>
            <p:ph type="dt" idx="10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24"/>
          <p:cNvSpPr txBox="1">
            <a:spLocks noGrp="1"/>
          </p:cNvSpPr>
          <p:nvPr>
            <p:ph type="ftr" idx="11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24"/>
          <p:cNvSpPr txBox="1">
            <a:spLocks noGrp="1"/>
          </p:cNvSpPr>
          <p:nvPr>
            <p:ph type="sldNum" idx="12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5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25"/>
          <p:cNvSpPr txBox="1">
            <a:spLocks noGrp="1"/>
          </p:cNvSpPr>
          <p:nvPr>
            <p:ph type="body" idx="1"/>
          </p:nvPr>
        </p:nvSpPr>
        <p:spPr>
          <a:xfrm>
            <a:off x="1097280" y="2120900"/>
            <a:ext cx="4639736" cy="3748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2pPr>
            <a:lvl3pPr marL="1371600" lvl="2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3pPr>
            <a:lvl4pPr marL="1828800" lvl="3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4pPr>
            <a:lvl5pPr marL="2286000" lvl="4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43" name="Google Shape;43;p25"/>
          <p:cNvSpPr txBox="1">
            <a:spLocks noGrp="1"/>
          </p:cNvSpPr>
          <p:nvPr>
            <p:ph type="body" idx="2"/>
          </p:nvPr>
        </p:nvSpPr>
        <p:spPr>
          <a:xfrm>
            <a:off x="6515944" y="2120900"/>
            <a:ext cx="4639736" cy="37481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2pPr>
            <a:lvl3pPr marL="1371600" lvl="2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3pPr>
            <a:lvl4pPr marL="1828800" lvl="3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4pPr>
            <a:lvl5pPr marL="2286000" lvl="4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44" name="Google Shape;44;p25"/>
          <p:cNvSpPr txBox="1">
            <a:spLocks noGrp="1"/>
          </p:cNvSpPr>
          <p:nvPr>
            <p:ph type="dt" idx="10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25"/>
          <p:cNvSpPr txBox="1">
            <a:spLocks noGrp="1"/>
          </p:cNvSpPr>
          <p:nvPr>
            <p:ph type="ftr" idx="11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25"/>
          <p:cNvSpPr txBox="1">
            <a:spLocks noGrp="1"/>
          </p:cNvSpPr>
          <p:nvPr>
            <p:ph type="sldNum" idx="12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26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26"/>
          <p:cNvSpPr txBox="1"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 sz="2000" b="0" cap="none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0" name="Google Shape;50;p26"/>
          <p:cNvSpPr txBox="1">
            <a:spLocks noGrp="1"/>
          </p:cNvSpPr>
          <p:nvPr>
            <p:ph type="body" idx="2"/>
          </p:nvPr>
        </p:nvSpPr>
        <p:spPr>
          <a:xfrm>
            <a:off x="1097280" y="2958274"/>
            <a:ext cx="4639736" cy="2910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2pPr>
            <a:lvl3pPr marL="1371600" lvl="2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3pPr>
            <a:lvl4pPr marL="1828800" lvl="3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4pPr>
            <a:lvl5pPr marL="2286000" lvl="4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51" name="Google Shape;51;p26"/>
          <p:cNvSpPr txBox="1">
            <a:spLocks noGrp="1"/>
          </p:cNvSpPr>
          <p:nvPr>
            <p:ph type="body" idx="3"/>
          </p:nvPr>
        </p:nvSpPr>
        <p:spPr>
          <a:xfrm>
            <a:off x="6515944" y="2057400"/>
            <a:ext cx="4639736" cy="736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 sz="2000" b="0" cap="none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2" name="Google Shape;52;p26"/>
          <p:cNvSpPr txBox="1">
            <a:spLocks noGrp="1"/>
          </p:cNvSpPr>
          <p:nvPr>
            <p:ph type="body" idx="4"/>
          </p:nvPr>
        </p:nvSpPr>
        <p:spPr>
          <a:xfrm>
            <a:off x="6515944" y="2958273"/>
            <a:ext cx="4639736" cy="2910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2pPr>
            <a:lvl3pPr marL="1371600" lvl="2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3pPr>
            <a:lvl4pPr marL="1828800" lvl="3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4pPr>
            <a:lvl5pPr marL="2286000" lvl="4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53" name="Google Shape;53;p26"/>
          <p:cNvSpPr txBox="1">
            <a:spLocks noGrp="1"/>
          </p:cNvSpPr>
          <p:nvPr>
            <p:ph type="dt" idx="10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26"/>
          <p:cNvSpPr txBox="1">
            <a:spLocks noGrp="1"/>
          </p:cNvSpPr>
          <p:nvPr>
            <p:ph type="ftr" idx="11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26"/>
          <p:cNvSpPr txBox="1">
            <a:spLocks noGrp="1"/>
          </p:cNvSpPr>
          <p:nvPr>
            <p:ph type="sldNum" idx="12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7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27"/>
          <p:cNvSpPr txBox="1">
            <a:spLocks noGrp="1"/>
          </p:cNvSpPr>
          <p:nvPr>
            <p:ph type="dt" idx="10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27"/>
          <p:cNvSpPr txBox="1">
            <a:spLocks noGrp="1"/>
          </p:cNvSpPr>
          <p:nvPr>
            <p:ph type="ftr" idx="11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7"/>
          <p:cNvSpPr txBox="1">
            <a:spLocks noGrp="1"/>
          </p:cNvSpPr>
          <p:nvPr>
            <p:ph type="sldNum" idx="12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ntent with Caption" type="objTx">
  <p:cSld name="OBJECT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8"/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28"/>
          <p:cNvSpPr txBox="1"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Bookman Old Style"/>
              <a:buNone/>
              <a:defRPr sz="3600" b="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28"/>
          <p:cNvSpPr txBox="1">
            <a:spLocks noGrp="1"/>
          </p:cNvSpPr>
          <p:nvPr>
            <p:ph type="body" idx="1"/>
          </p:nvPr>
        </p:nvSpPr>
        <p:spPr>
          <a:xfrm>
            <a:off x="5458984" y="812799"/>
            <a:ext cx="5928344" cy="5294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2pPr>
            <a:lvl3pPr marL="1371600" lvl="2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3pPr>
            <a:lvl4pPr marL="1828800" lvl="3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4pPr>
            <a:lvl5pPr marL="2286000" lvl="4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65" name="Google Shape;65;p28"/>
          <p:cNvSpPr txBox="1">
            <a:spLocks noGrp="1"/>
          </p:cNvSpPr>
          <p:nvPr>
            <p:ph type="body" idx="2"/>
          </p:nvPr>
        </p:nvSpPr>
        <p:spPr>
          <a:xfrm>
            <a:off x="643465" y="3043050"/>
            <a:ext cx="3517567" cy="30645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6" name="Google Shape;66;p28"/>
          <p:cNvSpPr txBox="1">
            <a:spLocks noGrp="1"/>
          </p:cNvSpPr>
          <p:nvPr>
            <p:ph type="dt" idx="10"/>
          </p:nvPr>
        </p:nvSpPr>
        <p:spPr>
          <a:xfrm>
            <a:off x="643464" y="6446520"/>
            <a:ext cx="351756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8"/>
          <p:cNvSpPr txBox="1">
            <a:spLocks noGrp="1"/>
          </p:cNvSpPr>
          <p:nvPr>
            <p:ph type="ftr" idx="11"/>
          </p:nvPr>
        </p:nvSpPr>
        <p:spPr>
          <a:xfrm>
            <a:off x="5458983" y="6446520"/>
            <a:ext cx="53340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28"/>
          <p:cNvSpPr txBox="1">
            <a:spLocks noGrp="1"/>
          </p:cNvSpPr>
          <p:nvPr>
            <p:ph type="sldNum" idx="12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 sz="8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lvl="1" indent="0" algn="l">
              <a:spcBef>
                <a:spcPts val="0"/>
              </a:spcBef>
              <a:buNone/>
              <a:defRPr sz="8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lvl="2" indent="0" algn="l">
              <a:spcBef>
                <a:spcPts val="0"/>
              </a:spcBef>
              <a:buNone/>
              <a:defRPr sz="8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lvl="3" indent="0" algn="l">
              <a:spcBef>
                <a:spcPts val="0"/>
              </a:spcBef>
              <a:buNone/>
              <a:defRPr sz="8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lvl="4" indent="0" algn="l">
              <a:spcBef>
                <a:spcPts val="0"/>
              </a:spcBef>
              <a:buNone/>
              <a:defRPr sz="8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lvl="5" indent="0" algn="l">
              <a:spcBef>
                <a:spcPts val="0"/>
              </a:spcBef>
              <a:buNone/>
              <a:defRPr sz="8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lvl="6" indent="0" algn="l">
              <a:spcBef>
                <a:spcPts val="0"/>
              </a:spcBef>
              <a:buNone/>
              <a:defRPr sz="8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lvl="7" indent="0" algn="l">
              <a:spcBef>
                <a:spcPts val="0"/>
              </a:spcBef>
              <a:buNone/>
              <a:defRPr sz="8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lvl="8" indent="0" algn="l">
              <a:spcBef>
                <a:spcPts val="0"/>
              </a:spcBef>
              <a:buNone/>
              <a:defRPr sz="8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icture with Caption" type="picTx">
  <p:cSld name="PICTURE_WITH_CAPTION_TEX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9"/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29"/>
          <p:cNvSpPr>
            <a:spLocks noGrp="1"/>
          </p:cNvSpPr>
          <p:nvPr>
            <p:ph type="pic" idx="2"/>
          </p:nvPr>
        </p:nvSpPr>
        <p:spPr>
          <a:xfrm>
            <a:off x="15" y="0"/>
            <a:ext cx="12191985" cy="457835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72" name="Google Shape;72;p29"/>
          <p:cNvSpPr txBox="1"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Bookman Old Style"/>
              <a:buNone/>
              <a:defRPr sz="3600" b="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9"/>
          <p:cNvSpPr txBox="1">
            <a:spLocks noGrp="1"/>
          </p:cNvSpPr>
          <p:nvPr>
            <p:ph type="body" idx="1"/>
          </p:nvPr>
        </p:nvSpPr>
        <p:spPr>
          <a:xfrm>
            <a:off x="1097279" y="5715000"/>
            <a:ext cx="10113264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F3F3F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74" name="Google Shape;74;p29"/>
          <p:cNvSpPr txBox="1">
            <a:spLocks noGrp="1"/>
          </p:cNvSpPr>
          <p:nvPr>
            <p:ph type="dt" idx="10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29"/>
          <p:cNvSpPr txBox="1">
            <a:spLocks noGrp="1"/>
          </p:cNvSpPr>
          <p:nvPr>
            <p:ph type="ftr" idx="11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9"/>
          <p:cNvSpPr txBox="1">
            <a:spLocks noGrp="1"/>
          </p:cNvSpPr>
          <p:nvPr>
            <p:ph type="sldNum" idx="12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0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7;p20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700"/>
              <a:buFont typeface="Bookman Old Style"/>
              <a:buNone/>
              <a:defRPr sz="4700" b="0" i="0" u="none" strike="noStrike" cap="none">
                <a:solidFill>
                  <a:srgbClr val="3F3F3F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" name="Google Shape;8;p20"/>
          <p:cNvSpPr txBox="1"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marR="0" lvl="0" indent="-34925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Calibri"/>
              <a:buChar char=" "/>
              <a:defRPr sz="19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33655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1700"/>
              <a:buFont typeface="Calibri"/>
              <a:buChar char="◦"/>
              <a:defRPr sz="17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3111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300"/>
              <a:buFont typeface="Calibri"/>
              <a:buChar char="◦"/>
              <a:defRPr sz="13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3111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300"/>
              <a:buFont typeface="Calibri"/>
              <a:buChar char="◦"/>
              <a:defRPr sz="13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3111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300"/>
              <a:buFont typeface="Calibri"/>
              <a:buChar char="◦"/>
              <a:defRPr sz="13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9" name="Google Shape;9;p20"/>
          <p:cNvSpPr txBox="1">
            <a:spLocks noGrp="1"/>
          </p:cNvSpPr>
          <p:nvPr>
            <p:ph type="dt" idx="10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8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0" name="Google Shape;10;p20"/>
          <p:cNvSpPr txBox="1">
            <a:spLocks noGrp="1"/>
          </p:cNvSpPr>
          <p:nvPr>
            <p:ph type="ftr" idx="11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1" name="Google Shape;11;p20"/>
          <p:cNvSpPr txBox="1">
            <a:spLocks noGrp="1"/>
          </p:cNvSpPr>
          <p:nvPr>
            <p:ph type="sldNum" idx="12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2" name="Google Shape;12;p20"/>
          <p:cNvCxnSpPr/>
          <p:nvPr/>
        </p:nvCxnSpPr>
        <p:spPr>
          <a:xfrm>
            <a:off x="1193532" y="1897380"/>
            <a:ext cx="9966960" cy="0"/>
          </a:xfrm>
          <a:prstGeom prst="straightConnector1">
            <a:avLst/>
          </a:prstGeom>
          <a:noFill/>
          <a:ln w="12700" cap="flat" cmpd="sng">
            <a:solidFill>
              <a:srgbClr val="3F3F3F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aldybudhi003@gmail.co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g"/><Relationship Id="rId5" Type="http://schemas.openxmlformats.org/officeDocument/2006/relationships/hyperlink" Target="https://github.com/qodym" TargetMode="External"/><Relationship Id="rId4" Type="http://schemas.openxmlformats.org/officeDocument/2006/relationships/hyperlink" Target="https://www.linkedin.com/in/aldybudhi/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linkedin.com/in/aldybudhi/" TargetMode="External"/><Relationship Id="rId4" Type="http://schemas.openxmlformats.org/officeDocument/2006/relationships/hyperlink" Target="https://github.com/qodym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linkedin.com/in/aldybudhi/" TargetMode="External"/><Relationship Id="rId4" Type="http://schemas.openxmlformats.org/officeDocument/2006/relationships/hyperlink" Target="https://github.com/qodym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linkedin.com/in/aldybudhi/" TargetMode="External"/><Relationship Id="rId4" Type="http://schemas.openxmlformats.org/officeDocument/2006/relationships/hyperlink" Target="https://github.com/qodym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linkedin.com/in/aldybudhi/" TargetMode="External"/><Relationship Id="rId4" Type="http://schemas.openxmlformats.org/officeDocument/2006/relationships/hyperlink" Target="https://github.com/qodym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linkedin.com/in/aldybudhi/" TargetMode="External"/><Relationship Id="rId4" Type="http://schemas.openxmlformats.org/officeDocument/2006/relationships/hyperlink" Target="https://github.com/qodym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linkedin.com/in/aldybudhi/" TargetMode="External"/><Relationship Id="rId4" Type="http://schemas.openxmlformats.org/officeDocument/2006/relationships/hyperlink" Target="https://github.com/qodym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linkedin.com/in/aldybudhi/" TargetMode="External"/><Relationship Id="rId4" Type="http://schemas.openxmlformats.org/officeDocument/2006/relationships/hyperlink" Target="https://github.com/qodym" TargetMode="Externa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linkedin.com/in/aldybudhi/" TargetMode="External"/><Relationship Id="rId4" Type="http://schemas.openxmlformats.org/officeDocument/2006/relationships/hyperlink" Target="https://github.com/qodym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linkedin.com/in/aldybudhi/" TargetMode="External"/><Relationship Id="rId4" Type="http://schemas.openxmlformats.org/officeDocument/2006/relationships/hyperlink" Target="https://github.com/qodym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linkedin.com/in/aldybudhi/" TargetMode="External"/><Relationship Id="rId4" Type="http://schemas.openxmlformats.org/officeDocument/2006/relationships/hyperlink" Target="https://github.com/qodym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linkedin.com/in/aldybudhi/" TargetMode="External"/><Relationship Id="rId4" Type="http://schemas.openxmlformats.org/officeDocument/2006/relationships/hyperlink" Target="https://github.com/qodym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linkedin.com/in/aldybudhi/" TargetMode="External"/><Relationship Id="rId4" Type="http://schemas.openxmlformats.org/officeDocument/2006/relationships/hyperlink" Target="https://github.com/qodym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linkedin.com/in/aldybudhi/" TargetMode="External"/><Relationship Id="rId4" Type="http://schemas.openxmlformats.org/officeDocument/2006/relationships/hyperlink" Target="https://github.com/qodym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qodym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linkedin.com/in/aldybudhi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linkedin.com/in/aldybudhi/" TargetMode="External"/><Relationship Id="rId4" Type="http://schemas.openxmlformats.org/officeDocument/2006/relationships/hyperlink" Target="https://github.com/qodym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linkedin.com/in/aldybudhi/" TargetMode="External"/><Relationship Id="rId4" Type="http://schemas.openxmlformats.org/officeDocument/2006/relationships/hyperlink" Target="https://github.com/qodym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linkedin.com/in/aldybudhi/" TargetMode="External"/><Relationship Id="rId4" Type="http://schemas.openxmlformats.org/officeDocument/2006/relationships/hyperlink" Target="https://github.com/qodym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linkedin.com/in/aldybudhi/" TargetMode="External"/><Relationship Id="rId4" Type="http://schemas.openxmlformats.org/officeDocument/2006/relationships/hyperlink" Target="https://github.com/qodym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linkedin.com/in/aldybudhi/" TargetMode="External"/><Relationship Id="rId5" Type="http://schemas.openxmlformats.org/officeDocument/2006/relationships/hyperlink" Target="https://github.com/qodym" TargetMode="External"/><Relationship Id="rId4" Type="http://schemas.openxmlformats.org/officeDocument/2006/relationships/image" Target="../media/image7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qodym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linkedin.com/in/aldybudhi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"/>
          <p:cNvSpPr/>
          <p:nvPr/>
        </p:nvSpPr>
        <p:spPr>
          <a:xfrm>
            <a:off x="0" y="1"/>
            <a:ext cx="12192001" cy="685799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95" name="Google Shape;95;p1"/>
          <p:cNvSpPr txBox="1">
            <a:spLocks noGrp="1"/>
          </p:cNvSpPr>
          <p:nvPr>
            <p:ph type="ctrTitle"/>
          </p:nvPr>
        </p:nvSpPr>
        <p:spPr>
          <a:xfrm>
            <a:off x="5289754" y="1417091"/>
            <a:ext cx="6253317" cy="1344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000"/>
              <a:buFont typeface="Bookman Old Style"/>
              <a:buNone/>
            </a:pPr>
            <a:r>
              <a:rPr lang="en-US" sz="4000" dirty="0"/>
              <a:t>Unsupervised Learning</a:t>
            </a:r>
            <a:br>
              <a:rPr lang="en-US" sz="4000" dirty="0"/>
            </a:br>
            <a:r>
              <a:rPr lang="en-US" sz="4000" dirty="0"/>
              <a:t>(K-Means Clustering)</a:t>
            </a:r>
            <a:endParaRPr dirty="0"/>
          </a:p>
        </p:txBody>
      </p:sp>
      <p:sp>
        <p:nvSpPr>
          <p:cNvPr id="96" name="Google Shape;96;p1"/>
          <p:cNvSpPr txBox="1">
            <a:spLocks noGrp="1"/>
          </p:cNvSpPr>
          <p:nvPr>
            <p:ph type="subTitle" idx="1"/>
          </p:nvPr>
        </p:nvSpPr>
        <p:spPr>
          <a:xfrm>
            <a:off x="5289753" y="4096666"/>
            <a:ext cx="6269347" cy="19696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2400" dirty="0">
                <a:solidFill>
                  <a:srgbClr val="262626"/>
                </a:solidFill>
              </a:rPr>
              <a:t>ALDY BUDHI ISKANDAR  </a:t>
            </a:r>
            <a:r>
              <a:rPr lang="en-US" sz="1800" dirty="0">
                <a:solidFill>
                  <a:srgbClr val="262626"/>
                </a:solidFill>
              </a:rPr>
              <a:t>#DataScienceEnthusiast</a:t>
            </a:r>
          </a:p>
          <a:p>
            <a:pPr marL="0" lvl="0" indent="0" algn="l" rtl="0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SzPts val="1800"/>
              <a:buNone/>
            </a:pPr>
            <a:r>
              <a:rPr lang="en-US" sz="1800" dirty="0">
                <a:solidFill>
                  <a:srgbClr val="262626"/>
                </a:solidFill>
                <a:hlinkClick r:id="rId3"/>
              </a:rPr>
              <a:t>aldybudhi003@gmail.com</a:t>
            </a:r>
            <a:endParaRPr lang="en-US" sz="1800" dirty="0">
              <a:solidFill>
                <a:srgbClr val="262626"/>
              </a:solidFill>
            </a:endParaRPr>
          </a:p>
          <a:p>
            <a:pPr marL="0" lvl="0" indent="0" algn="l" rtl="0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SzPts val="1800"/>
              <a:buNone/>
            </a:pPr>
            <a:r>
              <a:rPr lang="en-US" sz="1800" dirty="0">
                <a:solidFill>
                  <a:srgbClr val="262626"/>
                </a:solidFill>
                <a:hlinkClick r:id="rId4"/>
              </a:rPr>
              <a:t>https://www.linkedin.com/in/aldybudhi/</a:t>
            </a:r>
            <a:endParaRPr lang="en-US" sz="1800" dirty="0">
              <a:solidFill>
                <a:srgbClr val="262626"/>
              </a:solidFill>
            </a:endParaRPr>
          </a:p>
          <a:p>
            <a:pPr marL="0" lvl="0" indent="0" algn="l" rtl="0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SzPts val="1800"/>
              <a:buNone/>
            </a:pPr>
            <a:r>
              <a:rPr lang="en-US" sz="1800" dirty="0">
                <a:solidFill>
                  <a:srgbClr val="262626"/>
                </a:solidFill>
                <a:hlinkClick r:id="rId5"/>
              </a:rPr>
              <a:t>https://github.com/qodym</a:t>
            </a:r>
            <a:endParaRPr lang="en-US" sz="1800" dirty="0">
              <a:solidFill>
                <a:srgbClr val="262626"/>
              </a:solidFill>
            </a:endParaRPr>
          </a:p>
          <a:p>
            <a:pPr marL="0" lvl="0" indent="0" algn="l" rtl="0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SzPts val="1800"/>
              <a:buNone/>
            </a:pPr>
            <a:endParaRPr lang="en-US" sz="1800" dirty="0">
              <a:solidFill>
                <a:srgbClr val="262626"/>
              </a:solidFill>
            </a:endParaRPr>
          </a:p>
        </p:txBody>
      </p:sp>
      <p:pic>
        <p:nvPicPr>
          <p:cNvPr id="97" name="Google Shape;97;p1" descr="A picture containing building, sitting, bench, side&#10;&#10;Description automatically generated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-1" y="1"/>
            <a:ext cx="4635315" cy="68579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8" name="Google Shape;98;p1"/>
          <p:cNvCxnSpPr>
            <a:cxnSpLocks/>
          </p:cNvCxnSpPr>
          <p:nvPr/>
        </p:nvCxnSpPr>
        <p:spPr>
          <a:xfrm>
            <a:off x="5427754" y="4535501"/>
            <a:ext cx="5810222" cy="0"/>
          </a:xfrm>
          <a:prstGeom prst="straightConnector1">
            <a:avLst/>
          </a:prstGeom>
          <a:noFill/>
          <a:ln w="12700" cap="flat" cmpd="sng">
            <a:solidFill>
              <a:srgbClr val="3F3F3F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0"/>
          <p:cNvSpPr txBox="1">
            <a:spLocks noGrp="1"/>
          </p:cNvSpPr>
          <p:nvPr>
            <p:ph type="ctrTitle"/>
          </p:nvPr>
        </p:nvSpPr>
        <p:spPr>
          <a:xfrm>
            <a:off x="2972205" y="3023472"/>
            <a:ext cx="6247555" cy="811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Bookman Old Style"/>
              <a:buNone/>
            </a:pPr>
            <a:r>
              <a:rPr lang="en-US" sz="4800" b="1" i="1">
                <a:solidFill>
                  <a:srgbClr val="FFFFFF"/>
                </a:solidFill>
              </a:rPr>
              <a:t>Data Understanding</a:t>
            </a:r>
            <a:endParaRPr/>
          </a:p>
        </p:txBody>
      </p:sp>
      <p:sp>
        <p:nvSpPr>
          <p:cNvPr id="179" name="Google Shape;179;p10"/>
          <p:cNvSpPr txBox="1">
            <a:spLocks noGrp="1"/>
          </p:cNvSpPr>
          <p:nvPr>
            <p:ph type="subTitle" idx="1"/>
          </p:nvPr>
        </p:nvSpPr>
        <p:spPr>
          <a:xfrm>
            <a:off x="185651" y="5147602"/>
            <a:ext cx="10058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Franklin"/>
              <a:buChar char="-"/>
            </a:pPr>
            <a:r>
              <a:rPr lang="en-US">
                <a:solidFill>
                  <a:srgbClr val="FFFFFF"/>
                </a:solidFill>
              </a:rPr>
              <a:t>DESCRIPTIVE STATISTICS</a:t>
            </a:r>
            <a:endParaRPr/>
          </a:p>
          <a:p>
            <a:pPr marL="342900" lvl="0" indent="-342900" algn="l" rtl="0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SzPts val="2400"/>
              <a:buFont typeface="Libre Franklin"/>
              <a:buChar char="-"/>
            </a:pPr>
            <a:r>
              <a:rPr lang="en-US">
                <a:solidFill>
                  <a:srgbClr val="FFFFFF"/>
                </a:solidFill>
              </a:rPr>
              <a:t>MATRIX CORRELATION</a:t>
            </a:r>
            <a:endParaRPr/>
          </a:p>
        </p:txBody>
      </p:sp>
      <p:sp>
        <p:nvSpPr>
          <p:cNvPr id="180" name="Google Shape;180;p10"/>
          <p:cNvSpPr/>
          <p:nvPr/>
        </p:nvSpPr>
        <p:spPr>
          <a:xfrm>
            <a:off x="0" y="0"/>
            <a:ext cx="12192000" cy="5046453"/>
          </a:xfrm>
          <a:prstGeom prst="rect">
            <a:avLst/>
          </a:prstGeom>
          <a:solidFill>
            <a:schemeClr val="accent1"/>
          </a:solidFill>
          <a:ln w="15875" cap="flat" cmpd="sng">
            <a:solidFill>
              <a:srgbClr val="717A8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81" name="Google Shape;181;p10"/>
          <p:cNvSpPr/>
          <p:nvPr/>
        </p:nvSpPr>
        <p:spPr>
          <a:xfrm>
            <a:off x="0" y="5046453"/>
            <a:ext cx="12192000" cy="1811547"/>
          </a:xfrm>
          <a:prstGeom prst="rect">
            <a:avLst/>
          </a:prstGeom>
          <a:solidFill>
            <a:schemeClr val="dk1"/>
          </a:solidFill>
          <a:ln w="158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highlight>
                <a:srgbClr val="000000"/>
              </a:highlight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82" name="Google Shape;182;p10"/>
          <p:cNvSpPr txBox="1"/>
          <p:nvPr/>
        </p:nvSpPr>
        <p:spPr>
          <a:xfrm>
            <a:off x="3171001" y="3175875"/>
            <a:ext cx="58500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Bookman Old Style"/>
              <a:buNone/>
            </a:pPr>
            <a:r>
              <a:rPr lang="en-US" sz="4800" b="1" i="1" u="none" strike="noStrike" cap="none">
                <a:solidFill>
                  <a:srgbClr val="FFFFFF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Outlier Handling</a:t>
            </a:r>
            <a:endParaRPr/>
          </a:p>
        </p:txBody>
      </p:sp>
      <p:sp>
        <p:nvSpPr>
          <p:cNvPr id="183" name="Google Shape;183;p10"/>
          <p:cNvSpPr txBox="1"/>
          <p:nvPr/>
        </p:nvSpPr>
        <p:spPr>
          <a:xfrm>
            <a:off x="338051" y="5179237"/>
            <a:ext cx="10058400" cy="1557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342900" marR="0" lvl="0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libri"/>
              <a:buChar char="-"/>
            </a:pPr>
            <a:r>
              <a:rPr lang="en-US" sz="24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DATA DISTRIBUTION</a:t>
            </a:r>
            <a:endParaRPr/>
          </a:p>
          <a:p>
            <a:pPr marL="342900" marR="0" lvl="0" indent="-342900" algn="l" rtl="0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libri"/>
              <a:buChar char="-"/>
            </a:pPr>
            <a:r>
              <a:rPr lang="en-US" sz="24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DUPLICATE DATA</a:t>
            </a:r>
            <a:endParaRPr/>
          </a:p>
          <a:p>
            <a:pPr marL="342900" marR="0" lvl="0" indent="-342900" algn="l" rtl="0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libri"/>
              <a:buChar char="-"/>
            </a:pPr>
            <a:r>
              <a:rPr lang="en-US" sz="24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SCALING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1"/>
          <p:cNvSpPr txBox="1"/>
          <p:nvPr/>
        </p:nvSpPr>
        <p:spPr>
          <a:xfrm>
            <a:off x="1097280" y="286603"/>
            <a:ext cx="10058400" cy="7023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Bookman Old Style"/>
              <a:buNone/>
            </a:pPr>
            <a:r>
              <a:rPr lang="en-US" sz="4400" b="1" i="1" u="sng" strike="noStrike" cap="none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Data Distribution</a:t>
            </a:r>
            <a:endParaRPr sz="4800" b="1" i="0" u="sng" strike="noStrike" cap="none">
              <a:solidFill>
                <a:schemeClr val="dk1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sp>
        <p:nvSpPr>
          <p:cNvPr id="189" name="Google Shape;189;p11"/>
          <p:cNvSpPr txBox="1"/>
          <p:nvPr/>
        </p:nvSpPr>
        <p:spPr>
          <a:xfrm>
            <a:off x="1097280" y="1250831"/>
            <a:ext cx="10058400" cy="1095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Calibri"/>
              <a:buNone/>
            </a:pPr>
            <a:r>
              <a:rPr lang="en-US" sz="1600" b="0" i="0" u="none" strike="noStrike" cap="non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There are outliers in numerical data, and it has a skewed distribution.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Calibri"/>
              <a:buNone/>
            </a:pPr>
            <a:r>
              <a:rPr lang="en-US" sz="1600" b="0" i="0" u="none" strike="noStrike" cap="non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Implementation of log transformation reduces outliers and removes based on IQR on the data, and it has a distribution that is close to normal.</a:t>
            </a:r>
            <a:endParaRPr/>
          </a:p>
        </p:txBody>
      </p:sp>
      <p:pic>
        <p:nvPicPr>
          <p:cNvPr id="190" name="Google Shape;190;p11"/>
          <p:cNvPicPr preferRelativeResize="0"/>
          <p:nvPr/>
        </p:nvPicPr>
        <p:blipFill rotWithShape="1">
          <a:blip r:embed="rId3">
            <a:alphaModFix/>
          </a:blip>
          <a:srcRect t="4509" b="4170"/>
          <a:stretch/>
        </p:blipFill>
        <p:spPr>
          <a:xfrm>
            <a:off x="871547" y="2194255"/>
            <a:ext cx="10448905" cy="4154787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11"/>
          <p:cNvSpPr/>
          <p:nvPr/>
        </p:nvSpPr>
        <p:spPr>
          <a:xfrm>
            <a:off x="5876601" y="4189850"/>
            <a:ext cx="560717" cy="157863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57756D"/>
          </a:solidFill>
          <a:ln w="15875" cap="flat" cmpd="sng">
            <a:solidFill>
              <a:srgbClr val="57756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2" name="Google Shape;114;p3">
            <a:extLst>
              <a:ext uri="{FF2B5EF4-FFF2-40B4-BE49-F238E27FC236}">
                <a16:creationId xmlns:a16="http://schemas.microsoft.com/office/drawing/2014/main" id="{88F775CF-2487-2D71-CAAC-050B58F0806A}"/>
              </a:ext>
            </a:extLst>
          </p:cNvPr>
          <p:cNvSpPr txBox="1"/>
          <p:nvPr/>
        </p:nvSpPr>
        <p:spPr>
          <a:xfrm>
            <a:off x="652282" y="6437376"/>
            <a:ext cx="11070326" cy="338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Calibri"/>
              <a:buNone/>
            </a:pPr>
            <a:r>
              <a:rPr lang="en-US" sz="1600" u="sng" dirty="0">
                <a:solidFill>
                  <a:srgbClr val="00B0F0"/>
                </a:solidFill>
                <a:latin typeface="Roboto"/>
                <a:ea typeface="Roboto"/>
                <a:sym typeface="Roboto"/>
              </a:rPr>
              <a:t>aldybudhi003gmail.com</a:t>
            </a:r>
            <a:r>
              <a:rPr lang="en-US" sz="1600" dirty="0">
                <a:solidFill>
                  <a:srgbClr val="212121"/>
                </a:solidFill>
                <a:latin typeface="Roboto"/>
                <a:ea typeface="Roboto"/>
                <a:sym typeface="Roboto"/>
              </a:rPr>
              <a:t>		</a:t>
            </a:r>
            <a:r>
              <a:rPr lang="en-US" sz="1600" dirty="0">
                <a:solidFill>
                  <a:srgbClr val="212121"/>
                </a:solidFill>
                <a:latin typeface="Roboto"/>
                <a:ea typeface="Roboto"/>
                <a:sym typeface="Roboto"/>
                <a:hlinkClick r:id="rId4"/>
              </a:rPr>
              <a:t>https://github.com/qodym</a:t>
            </a:r>
            <a:r>
              <a:rPr lang="en-US" sz="1600" dirty="0">
                <a:solidFill>
                  <a:srgbClr val="212121"/>
                </a:solidFill>
                <a:latin typeface="Roboto"/>
                <a:ea typeface="Roboto"/>
                <a:sym typeface="Roboto"/>
              </a:rPr>
              <a:t>		</a:t>
            </a:r>
            <a:r>
              <a:rPr lang="en-US" sz="1600" dirty="0">
                <a:solidFill>
                  <a:srgbClr val="212121"/>
                </a:solidFill>
                <a:latin typeface="Roboto"/>
                <a:ea typeface="Roboto"/>
                <a:sym typeface="Roboto"/>
                <a:hlinkClick r:id="rId5"/>
              </a:rPr>
              <a:t>https://www.linkedin.com/in/aldybudhi/</a:t>
            </a:r>
            <a:r>
              <a:rPr lang="en-US" sz="1600" dirty="0">
                <a:solidFill>
                  <a:srgbClr val="212121"/>
                </a:solidFill>
                <a:latin typeface="Roboto"/>
                <a:ea typeface="Roboto"/>
                <a:sym typeface="Roboto"/>
              </a:rPr>
              <a:t> </a:t>
            </a:r>
            <a:endParaRPr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2"/>
          <p:cNvSpPr txBox="1"/>
          <p:nvPr/>
        </p:nvSpPr>
        <p:spPr>
          <a:xfrm>
            <a:off x="1097280" y="286603"/>
            <a:ext cx="10058400" cy="7023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Bookman Old Style"/>
              <a:buNone/>
            </a:pPr>
            <a:r>
              <a:rPr lang="en-US" sz="4400" b="1" i="1" u="sng" strike="noStrike" cap="none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Duplicate Value</a:t>
            </a:r>
            <a:endParaRPr sz="4800" b="1" i="0" u="sng" strike="noStrike" cap="none">
              <a:solidFill>
                <a:schemeClr val="dk1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sp>
        <p:nvSpPr>
          <p:cNvPr id="197" name="Google Shape;197;p12"/>
          <p:cNvSpPr txBox="1"/>
          <p:nvPr/>
        </p:nvSpPr>
        <p:spPr>
          <a:xfrm>
            <a:off x="1097280" y="1250831"/>
            <a:ext cx="10058400" cy="3536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Calibri"/>
              <a:buNone/>
            </a:pPr>
            <a:r>
              <a:rPr lang="en-US" sz="1600" b="0" i="0" u="none" strike="noStrike" cap="non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There are 43 duplicate values with the LMRFC feature, in this case all duplicate values are deleted.</a:t>
            </a:r>
            <a:endParaRPr/>
          </a:p>
        </p:txBody>
      </p:sp>
      <p:pic>
        <p:nvPicPr>
          <p:cNvPr id="198" name="Google Shape;198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65562" y="2024395"/>
            <a:ext cx="6860875" cy="385544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14;p3">
            <a:extLst>
              <a:ext uri="{FF2B5EF4-FFF2-40B4-BE49-F238E27FC236}">
                <a16:creationId xmlns:a16="http://schemas.microsoft.com/office/drawing/2014/main" id="{04AD5F09-D31B-2E0A-C31B-633AB605BB92}"/>
              </a:ext>
            </a:extLst>
          </p:cNvPr>
          <p:cNvSpPr txBox="1"/>
          <p:nvPr/>
        </p:nvSpPr>
        <p:spPr>
          <a:xfrm>
            <a:off x="652282" y="6437376"/>
            <a:ext cx="11070326" cy="338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Calibri"/>
              <a:buNone/>
            </a:pPr>
            <a:r>
              <a:rPr lang="en-US" sz="1600" u="sng" dirty="0">
                <a:solidFill>
                  <a:srgbClr val="00B0F0"/>
                </a:solidFill>
                <a:latin typeface="Roboto"/>
                <a:ea typeface="Roboto"/>
                <a:sym typeface="Roboto"/>
              </a:rPr>
              <a:t>aldybudhi003gmail.com</a:t>
            </a:r>
            <a:r>
              <a:rPr lang="en-US" sz="1600" dirty="0">
                <a:solidFill>
                  <a:srgbClr val="212121"/>
                </a:solidFill>
                <a:latin typeface="Roboto"/>
                <a:ea typeface="Roboto"/>
                <a:sym typeface="Roboto"/>
              </a:rPr>
              <a:t>		</a:t>
            </a:r>
            <a:r>
              <a:rPr lang="en-US" sz="1600" dirty="0">
                <a:solidFill>
                  <a:srgbClr val="212121"/>
                </a:solidFill>
                <a:latin typeface="Roboto"/>
                <a:ea typeface="Roboto"/>
                <a:sym typeface="Roboto"/>
                <a:hlinkClick r:id="rId4"/>
              </a:rPr>
              <a:t>https://github.com/qodym</a:t>
            </a:r>
            <a:r>
              <a:rPr lang="en-US" sz="1600" dirty="0">
                <a:solidFill>
                  <a:srgbClr val="212121"/>
                </a:solidFill>
                <a:latin typeface="Roboto"/>
                <a:ea typeface="Roboto"/>
                <a:sym typeface="Roboto"/>
              </a:rPr>
              <a:t>		</a:t>
            </a:r>
            <a:r>
              <a:rPr lang="en-US" sz="1600" dirty="0">
                <a:solidFill>
                  <a:srgbClr val="212121"/>
                </a:solidFill>
                <a:latin typeface="Roboto"/>
                <a:ea typeface="Roboto"/>
                <a:sym typeface="Roboto"/>
                <a:hlinkClick r:id="rId5"/>
              </a:rPr>
              <a:t>https://www.linkedin.com/in/aldybudhi/</a:t>
            </a:r>
            <a:r>
              <a:rPr lang="en-US" sz="1600" dirty="0">
                <a:solidFill>
                  <a:srgbClr val="212121"/>
                </a:solidFill>
                <a:latin typeface="Roboto"/>
                <a:ea typeface="Roboto"/>
                <a:sym typeface="Roboto"/>
              </a:rPr>
              <a:t> </a:t>
            </a:r>
            <a:endParaRPr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3"/>
          <p:cNvSpPr txBox="1"/>
          <p:nvPr/>
        </p:nvSpPr>
        <p:spPr>
          <a:xfrm>
            <a:off x="1097280" y="286603"/>
            <a:ext cx="10058400" cy="7023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Bookman Old Style"/>
              <a:buNone/>
            </a:pPr>
            <a:r>
              <a:rPr lang="en-US" sz="4400" b="1" i="1" u="sng" strike="noStrike" cap="none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Scaling</a:t>
            </a:r>
            <a:endParaRPr sz="4800" b="1" i="0" u="sng" strike="noStrike" cap="none">
              <a:solidFill>
                <a:schemeClr val="dk1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sp>
        <p:nvSpPr>
          <p:cNvPr id="204" name="Google Shape;204;p13"/>
          <p:cNvSpPr txBox="1"/>
          <p:nvPr/>
        </p:nvSpPr>
        <p:spPr>
          <a:xfrm>
            <a:off x="1097280" y="1250831"/>
            <a:ext cx="10058400" cy="3536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Calibri"/>
              <a:buNone/>
            </a:pPr>
            <a:r>
              <a:rPr lang="en-US" sz="1600" b="0" i="0" u="none" strike="noStrike" cap="non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In this case the scaling uses the </a:t>
            </a:r>
            <a:r>
              <a:rPr lang="en-US" sz="1600" b="1" i="0" u="none" strike="noStrike" cap="non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StandardScaler</a:t>
            </a:r>
            <a:r>
              <a:rPr lang="en-US" sz="1600" b="0" i="0" u="none" strike="noStrike" cap="non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 method.</a:t>
            </a:r>
            <a:endParaRPr/>
          </a:p>
        </p:txBody>
      </p:sp>
      <p:pic>
        <p:nvPicPr>
          <p:cNvPr id="205" name="Google Shape;205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8160" y="2933549"/>
            <a:ext cx="11155680" cy="2640835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13"/>
          <p:cNvSpPr/>
          <p:nvPr/>
        </p:nvSpPr>
        <p:spPr>
          <a:xfrm>
            <a:off x="5264125" y="4175034"/>
            <a:ext cx="560717" cy="157863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57756D"/>
          </a:solidFill>
          <a:ln w="15875" cap="flat" cmpd="sng">
            <a:solidFill>
              <a:srgbClr val="57756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207" name="Google Shape;207;p13"/>
          <p:cNvSpPr txBox="1"/>
          <p:nvPr/>
        </p:nvSpPr>
        <p:spPr>
          <a:xfrm>
            <a:off x="1896661" y="2431936"/>
            <a:ext cx="1579784" cy="3536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Calibri"/>
              <a:buNone/>
            </a:pPr>
            <a:r>
              <a:rPr lang="en-US" sz="1600" b="0" i="0" u="none" strike="noStrike" cap="non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Before scaling</a:t>
            </a:r>
            <a:endParaRPr/>
          </a:p>
        </p:txBody>
      </p:sp>
      <p:sp>
        <p:nvSpPr>
          <p:cNvPr id="208" name="Google Shape;208;p13"/>
          <p:cNvSpPr txBox="1"/>
          <p:nvPr/>
        </p:nvSpPr>
        <p:spPr>
          <a:xfrm>
            <a:off x="8406729" y="2431936"/>
            <a:ext cx="1579784" cy="3536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Calibri"/>
              <a:buNone/>
            </a:pPr>
            <a:r>
              <a:rPr lang="en-US" sz="1600" b="0" i="0" u="none" strike="noStrike" cap="non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After scaling</a:t>
            </a:r>
            <a:endParaRPr/>
          </a:p>
        </p:txBody>
      </p:sp>
      <p:sp>
        <p:nvSpPr>
          <p:cNvPr id="2" name="Google Shape;114;p3">
            <a:extLst>
              <a:ext uri="{FF2B5EF4-FFF2-40B4-BE49-F238E27FC236}">
                <a16:creationId xmlns:a16="http://schemas.microsoft.com/office/drawing/2014/main" id="{795E8CB2-8EE0-29DB-DCD1-2EAF62D2AE86}"/>
              </a:ext>
            </a:extLst>
          </p:cNvPr>
          <p:cNvSpPr txBox="1"/>
          <p:nvPr/>
        </p:nvSpPr>
        <p:spPr>
          <a:xfrm>
            <a:off x="652282" y="6437376"/>
            <a:ext cx="11070326" cy="338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Calibri"/>
              <a:buNone/>
            </a:pPr>
            <a:r>
              <a:rPr lang="en-US" sz="1600" u="sng" dirty="0">
                <a:solidFill>
                  <a:srgbClr val="00B0F0"/>
                </a:solidFill>
                <a:latin typeface="Roboto"/>
                <a:ea typeface="Roboto"/>
                <a:sym typeface="Roboto"/>
              </a:rPr>
              <a:t>aldybudhi003gmail.com</a:t>
            </a:r>
            <a:r>
              <a:rPr lang="en-US" sz="1600" dirty="0">
                <a:solidFill>
                  <a:srgbClr val="212121"/>
                </a:solidFill>
                <a:latin typeface="Roboto"/>
                <a:ea typeface="Roboto"/>
                <a:sym typeface="Roboto"/>
              </a:rPr>
              <a:t>		</a:t>
            </a:r>
            <a:r>
              <a:rPr lang="en-US" sz="1600" dirty="0">
                <a:solidFill>
                  <a:srgbClr val="212121"/>
                </a:solidFill>
                <a:latin typeface="Roboto"/>
                <a:ea typeface="Roboto"/>
                <a:sym typeface="Roboto"/>
                <a:hlinkClick r:id="rId4"/>
              </a:rPr>
              <a:t>https://github.com/qodym</a:t>
            </a:r>
            <a:r>
              <a:rPr lang="en-US" sz="1600" dirty="0">
                <a:solidFill>
                  <a:srgbClr val="212121"/>
                </a:solidFill>
                <a:latin typeface="Roboto"/>
                <a:ea typeface="Roboto"/>
                <a:sym typeface="Roboto"/>
              </a:rPr>
              <a:t>		</a:t>
            </a:r>
            <a:r>
              <a:rPr lang="en-US" sz="1600" dirty="0">
                <a:solidFill>
                  <a:srgbClr val="212121"/>
                </a:solidFill>
                <a:latin typeface="Roboto"/>
                <a:ea typeface="Roboto"/>
                <a:sym typeface="Roboto"/>
                <a:hlinkClick r:id="rId5"/>
              </a:rPr>
              <a:t>https://www.linkedin.com/in/aldybudhi/</a:t>
            </a:r>
            <a:r>
              <a:rPr lang="en-US" sz="1600" dirty="0">
                <a:solidFill>
                  <a:srgbClr val="212121"/>
                </a:solidFill>
                <a:latin typeface="Roboto"/>
                <a:ea typeface="Roboto"/>
                <a:sym typeface="Roboto"/>
              </a:rPr>
              <a:t> </a:t>
            </a:r>
            <a:endParaRPr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4"/>
          <p:cNvSpPr txBox="1">
            <a:spLocks noGrp="1"/>
          </p:cNvSpPr>
          <p:nvPr>
            <p:ph type="ctrTitle"/>
          </p:nvPr>
        </p:nvSpPr>
        <p:spPr>
          <a:xfrm>
            <a:off x="2972205" y="3023472"/>
            <a:ext cx="6247555" cy="811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Bookman Old Style"/>
              <a:buNone/>
            </a:pPr>
            <a:r>
              <a:rPr lang="en-US" sz="4800" b="1" i="1">
                <a:solidFill>
                  <a:srgbClr val="FFFFFF"/>
                </a:solidFill>
              </a:rPr>
              <a:t>Data Understanding</a:t>
            </a:r>
            <a:endParaRPr/>
          </a:p>
        </p:txBody>
      </p:sp>
      <p:sp>
        <p:nvSpPr>
          <p:cNvPr id="214" name="Google Shape;214;p14"/>
          <p:cNvSpPr txBox="1">
            <a:spLocks noGrp="1"/>
          </p:cNvSpPr>
          <p:nvPr>
            <p:ph type="subTitle" idx="1"/>
          </p:nvPr>
        </p:nvSpPr>
        <p:spPr>
          <a:xfrm>
            <a:off x="185651" y="5147602"/>
            <a:ext cx="10058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Franklin"/>
              <a:buChar char="-"/>
            </a:pPr>
            <a:r>
              <a:rPr lang="en-US">
                <a:solidFill>
                  <a:srgbClr val="FFFFFF"/>
                </a:solidFill>
              </a:rPr>
              <a:t>DESCRIPTIVE STATISTICS</a:t>
            </a:r>
            <a:endParaRPr/>
          </a:p>
          <a:p>
            <a:pPr marL="342900" lvl="0" indent="-342900" algn="l" rtl="0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SzPts val="2400"/>
              <a:buFont typeface="Libre Franklin"/>
              <a:buChar char="-"/>
            </a:pPr>
            <a:r>
              <a:rPr lang="en-US">
                <a:solidFill>
                  <a:srgbClr val="FFFFFF"/>
                </a:solidFill>
              </a:rPr>
              <a:t>MATRIX CORRELATION</a:t>
            </a:r>
            <a:endParaRPr/>
          </a:p>
        </p:txBody>
      </p:sp>
      <p:sp>
        <p:nvSpPr>
          <p:cNvPr id="215" name="Google Shape;215;p14"/>
          <p:cNvSpPr/>
          <p:nvPr/>
        </p:nvSpPr>
        <p:spPr>
          <a:xfrm>
            <a:off x="0" y="0"/>
            <a:ext cx="12192000" cy="5046453"/>
          </a:xfrm>
          <a:prstGeom prst="rect">
            <a:avLst/>
          </a:prstGeom>
          <a:solidFill>
            <a:schemeClr val="accent1"/>
          </a:solidFill>
          <a:ln w="15875" cap="flat" cmpd="sng">
            <a:solidFill>
              <a:srgbClr val="717A8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216" name="Google Shape;216;p14"/>
          <p:cNvSpPr/>
          <p:nvPr/>
        </p:nvSpPr>
        <p:spPr>
          <a:xfrm>
            <a:off x="0" y="5046453"/>
            <a:ext cx="12192000" cy="1811547"/>
          </a:xfrm>
          <a:prstGeom prst="rect">
            <a:avLst/>
          </a:prstGeom>
          <a:solidFill>
            <a:schemeClr val="dk1"/>
          </a:solidFill>
          <a:ln w="158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highlight>
                <a:srgbClr val="000000"/>
              </a:highlight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217" name="Google Shape;217;p14"/>
          <p:cNvSpPr txBox="1"/>
          <p:nvPr/>
        </p:nvSpPr>
        <p:spPr>
          <a:xfrm>
            <a:off x="2972204" y="2650000"/>
            <a:ext cx="6247555" cy="1557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Bookman Old Style"/>
              <a:buNone/>
            </a:pPr>
            <a:r>
              <a:rPr lang="en-US" sz="4800" b="1" i="1" u="none" strike="noStrike" cap="none">
                <a:solidFill>
                  <a:srgbClr val="FFFFFF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Modeling</a:t>
            </a:r>
            <a:endParaRPr/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Bookman Old Style"/>
              <a:buNone/>
            </a:pPr>
            <a:r>
              <a:rPr lang="en-US" sz="4800" b="1" i="1" u="none" strike="noStrike" cap="none">
                <a:solidFill>
                  <a:srgbClr val="FFFFFF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K-Means Clustering</a:t>
            </a:r>
            <a:endParaRPr/>
          </a:p>
        </p:txBody>
      </p:sp>
      <p:sp>
        <p:nvSpPr>
          <p:cNvPr id="218" name="Google Shape;218;p14"/>
          <p:cNvSpPr txBox="1"/>
          <p:nvPr/>
        </p:nvSpPr>
        <p:spPr>
          <a:xfrm>
            <a:off x="338050" y="5732650"/>
            <a:ext cx="10058400" cy="5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marR="0" lvl="0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libri"/>
              <a:buChar char="-"/>
            </a:pPr>
            <a:r>
              <a:rPr lang="en-US" sz="24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CLUSTERING 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5"/>
          <p:cNvSpPr txBox="1"/>
          <p:nvPr/>
        </p:nvSpPr>
        <p:spPr>
          <a:xfrm>
            <a:off x="1097280" y="286603"/>
            <a:ext cx="10058400" cy="7023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Bookman Old Style"/>
              <a:buNone/>
            </a:pPr>
            <a:r>
              <a:rPr lang="en-US" sz="4400" b="1" i="1" u="sng" strike="noStrike" cap="none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Clustering (Elbow Method)</a:t>
            </a:r>
            <a:endParaRPr sz="4800" b="1" i="0" u="sng" strike="noStrike" cap="none">
              <a:solidFill>
                <a:schemeClr val="dk1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sp>
        <p:nvSpPr>
          <p:cNvPr id="224" name="Google Shape;224;p15"/>
          <p:cNvSpPr txBox="1"/>
          <p:nvPr/>
        </p:nvSpPr>
        <p:spPr>
          <a:xfrm>
            <a:off x="7908696" y="1587260"/>
            <a:ext cx="3521304" cy="4157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Calibri"/>
              <a:buNone/>
            </a:pPr>
            <a:r>
              <a:rPr lang="en-US" sz="1600" b="0" i="0" u="none" strike="noStrike" cap="non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The value of each point in the elbow method has </a:t>
            </a:r>
            <a:r>
              <a:rPr lang="en-US" sz="1600" b="1" i="0" u="none" strike="noStrike" cap="non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almost the same</a:t>
            </a:r>
            <a:r>
              <a:rPr lang="en-US" sz="1600" b="0" i="0" u="none" strike="noStrike" cap="non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 terms, from this graph the best candidates is point </a:t>
            </a:r>
            <a:r>
              <a:rPr lang="en-US" sz="1600" b="1" i="0" u="none" strike="noStrike" cap="non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K = 5.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Calibri"/>
              <a:buNone/>
            </a:pPr>
            <a:r>
              <a:rPr lang="en-US" sz="1600" b="0" i="0" u="none" strike="noStrike" cap="non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To make sure the K value, lets try again using </a:t>
            </a:r>
            <a:r>
              <a:rPr lang="en-US" sz="1600" b="1" i="0" u="none" strike="noStrike" cap="non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Silhouette Score </a:t>
            </a:r>
            <a:r>
              <a:rPr lang="en-US" sz="1600" b="0" i="0" u="none" strike="noStrike" cap="non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method.</a:t>
            </a:r>
            <a:endParaRPr/>
          </a:p>
        </p:txBody>
      </p:sp>
      <p:pic>
        <p:nvPicPr>
          <p:cNvPr id="225" name="Google Shape;225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6320" y="1460945"/>
            <a:ext cx="6872377" cy="4417957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15"/>
          <p:cNvSpPr txBox="1"/>
          <p:nvPr/>
        </p:nvSpPr>
        <p:spPr>
          <a:xfrm>
            <a:off x="6111521" y="1187357"/>
            <a:ext cx="1531478" cy="382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Calibri"/>
              <a:buNone/>
            </a:pPr>
            <a:r>
              <a:rPr lang="en-US" sz="1600" b="1" i="0" u="none" strike="noStrike" cap="non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Elbow Method</a:t>
            </a:r>
            <a:endParaRPr/>
          </a:p>
        </p:txBody>
      </p:sp>
      <p:sp>
        <p:nvSpPr>
          <p:cNvPr id="227" name="Google Shape;227;p15"/>
          <p:cNvSpPr/>
          <p:nvPr/>
        </p:nvSpPr>
        <p:spPr>
          <a:xfrm>
            <a:off x="3562710" y="3812875"/>
            <a:ext cx="634331" cy="621102"/>
          </a:xfrm>
          <a:prstGeom prst="ellipse">
            <a:avLst/>
          </a:prstGeom>
          <a:noFill/>
          <a:ln w="28575" cap="flat" cmpd="sng">
            <a:solidFill>
              <a:srgbClr val="7D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cxnSp>
        <p:nvCxnSpPr>
          <p:cNvPr id="228" name="Google Shape;228;p15"/>
          <p:cNvCxnSpPr>
            <a:endCxn id="227" idx="4"/>
          </p:cNvCxnSpPr>
          <p:nvPr/>
        </p:nvCxnSpPr>
        <p:spPr>
          <a:xfrm rot="10800000">
            <a:off x="3879876" y="4433977"/>
            <a:ext cx="0" cy="1130100"/>
          </a:xfrm>
          <a:prstGeom prst="straightConnector1">
            <a:avLst/>
          </a:prstGeom>
          <a:noFill/>
          <a:ln w="38100" cap="flat" cmpd="sng">
            <a:solidFill>
              <a:srgbClr val="7D0000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2" name="Google Shape;114;p3">
            <a:extLst>
              <a:ext uri="{FF2B5EF4-FFF2-40B4-BE49-F238E27FC236}">
                <a16:creationId xmlns:a16="http://schemas.microsoft.com/office/drawing/2014/main" id="{F73AFA34-AF54-9AD7-9FA0-51A389930997}"/>
              </a:ext>
            </a:extLst>
          </p:cNvPr>
          <p:cNvSpPr txBox="1"/>
          <p:nvPr/>
        </p:nvSpPr>
        <p:spPr>
          <a:xfrm>
            <a:off x="652282" y="6437376"/>
            <a:ext cx="11070326" cy="338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Calibri"/>
              <a:buNone/>
            </a:pPr>
            <a:r>
              <a:rPr lang="en-US" sz="1600" u="sng" dirty="0">
                <a:solidFill>
                  <a:srgbClr val="00B0F0"/>
                </a:solidFill>
                <a:latin typeface="Roboto"/>
                <a:ea typeface="Roboto"/>
                <a:sym typeface="Roboto"/>
              </a:rPr>
              <a:t>aldybudhi003gmail.com</a:t>
            </a:r>
            <a:r>
              <a:rPr lang="en-US" sz="1600" dirty="0">
                <a:solidFill>
                  <a:srgbClr val="212121"/>
                </a:solidFill>
                <a:latin typeface="Roboto"/>
                <a:ea typeface="Roboto"/>
                <a:sym typeface="Roboto"/>
              </a:rPr>
              <a:t>		</a:t>
            </a:r>
            <a:r>
              <a:rPr lang="en-US" sz="1600" dirty="0">
                <a:solidFill>
                  <a:srgbClr val="212121"/>
                </a:solidFill>
                <a:latin typeface="Roboto"/>
                <a:ea typeface="Roboto"/>
                <a:sym typeface="Roboto"/>
                <a:hlinkClick r:id="rId4"/>
              </a:rPr>
              <a:t>https://github.com/qodym</a:t>
            </a:r>
            <a:r>
              <a:rPr lang="en-US" sz="1600" dirty="0">
                <a:solidFill>
                  <a:srgbClr val="212121"/>
                </a:solidFill>
                <a:latin typeface="Roboto"/>
                <a:ea typeface="Roboto"/>
                <a:sym typeface="Roboto"/>
              </a:rPr>
              <a:t>		</a:t>
            </a:r>
            <a:r>
              <a:rPr lang="en-US" sz="1600" dirty="0">
                <a:solidFill>
                  <a:srgbClr val="212121"/>
                </a:solidFill>
                <a:latin typeface="Roboto"/>
                <a:ea typeface="Roboto"/>
                <a:sym typeface="Roboto"/>
                <a:hlinkClick r:id="rId5"/>
              </a:rPr>
              <a:t>https://www.linkedin.com/in/aldybudhi/</a:t>
            </a:r>
            <a:r>
              <a:rPr lang="en-US" sz="1600" dirty="0">
                <a:solidFill>
                  <a:srgbClr val="212121"/>
                </a:solidFill>
                <a:latin typeface="Roboto"/>
                <a:ea typeface="Roboto"/>
                <a:sym typeface="Roboto"/>
              </a:rPr>
              <a:t> </a:t>
            </a:r>
            <a:endParaRPr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6"/>
          <p:cNvSpPr txBox="1"/>
          <p:nvPr/>
        </p:nvSpPr>
        <p:spPr>
          <a:xfrm>
            <a:off x="1097280" y="286603"/>
            <a:ext cx="10058400" cy="7023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Bookman Old Style"/>
              <a:buNone/>
            </a:pPr>
            <a:r>
              <a:rPr lang="en-US" sz="4400" b="1" i="1" u="sng" strike="noStrike" cap="none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Clustering (Silhouette Score)</a:t>
            </a:r>
            <a:endParaRPr sz="4800" b="1" i="0" u="sng" strike="noStrike" cap="none">
              <a:solidFill>
                <a:schemeClr val="dk1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sp>
        <p:nvSpPr>
          <p:cNvPr id="234" name="Google Shape;234;p16"/>
          <p:cNvSpPr txBox="1"/>
          <p:nvPr/>
        </p:nvSpPr>
        <p:spPr>
          <a:xfrm>
            <a:off x="7908696" y="2501660"/>
            <a:ext cx="3521304" cy="7677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Calibri"/>
              <a:buNone/>
            </a:pPr>
            <a:r>
              <a:rPr lang="en-US" sz="1600" b="0" i="0" u="none" strike="noStrike" cap="non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The value </a:t>
            </a:r>
            <a:r>
              <a:rPr lang="en-US" sz="1600" b="1" i="0" u="none" strike="noStrike" cap="non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K = 5 </a:t>
            </a:r>
            <a:r>
              <a:rPr lang="en-US" sz="1600" b="0" i="0" u="none" strike="noStrike" cap="non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is </a:t>
            </a:r>
            <a:r>
              <a:rPr lang="en-US" sz="1600" b="1" i="0" u="none" strike="noStrike" cap="non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the right choice </a:t>
            </a:r>
            <a:r>
              <a:rPr lang="en-US" sz="1600" b="0" i="0" u="none" strike="noStrike" cap="non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for KMC (K-Means Clustering)</a:t>
            </a:r>
            <a:r>
              <a:rPr lang="en-US" sz="1600" b="1" i="0" u="none" strike="noStrike" cap="non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1600" b="0" i="0" u="none" strike="noStrike" cap="none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5" name="Google Shape;235;p16"/>
          <p:cNvSpPr txBox="1"/>
          <p:nvPr/>
        </p:nvSpPr>
        <p:spPr>
          <a:xfrm>
            <a:off x="5193101" y="1204612"/>
            <a:ext cx="2449897" cy="382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Calibri"/>
              <a:buNone/>
            </a:pPr>
            <a:r>
              <a:rPr lang="en-US" sz="1600" b="1" i="0" u="none" strike="noStrike" cap="non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Silhouette Score Method</a:t>
            </a:r>
            <a:endParaRPr/>
          </a:p>
        </p:txBody>
      </p:sp>
      <p:pic>
        <p:nvPicPr>
          <p:cNvPr id="236" name="Google Shape;236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40278" y="1464391"/>
            <a:ext cx="7056402" cy="4818081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16"/>
          <p:cNvSpPr/>
          <p:nvPr/>
        </p:nvSpPr>
        <p:spPr>
          <a:xfrm>
            <a:off x="2553419" y="1535497"/>
            <a:ext cx="634331" cy="621102"/>
          </a:xfrm>
          <a:prstGeom prst="ellipse">
            <a:avLst/>
          </a:prstGeom>
          <a:noFill/>
          <a:ln w="28575" cap="flat" cmpd="sng">
            <a:solidFill>
              <a:srgbClr val="7D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cxnSp>
        <p:nvCxnSpPr>
          <p:cNvPr id="238" name="Google Shape;238;p16"/>
          <p:cNvCxnSpPr/>
          <p:nvPr/>
        </p:nvCxnSpPr>
        <p:spPr>
          <a:xfrm rot="10800000">
            <a:off x="2887837" y="2156599"/>
            <a:ext cx="0" cy="3640354"/>
          </a:xfrm>
          <a:prstGeom prst="straightConnector1">
            <a:avLst/>
          </a:prstGeom>
          <a:noFill/>
          <a:ln w="38100" cap="flat" cmpd="sng">
            <a:solidFill>
              <a:srgbClr val="7D0000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2" name="Google Shape;114;p3">
            <a:extLst>
              <a:ext uri="{FF2B5EF4-FFF2-40B4-BE49-F238E27FC236}">
                <a16:creationId xmlns:a16="http://schemas.microsoft.com/office/drawing/2014/main" id="{1DF28CB6-4639-C727-4BD1-FC1116858D16}"/>
              </a:ext>
            </a:extLst>
          </p:cNvPr>
          <p:cNvSpPr txBox="1"/>
          <p:nvPr/>
        </p:nvSpPr>
        <p:spPr>
          <a:xfrm>
            <a:off x="652282" y="6437376"/>
            <a:ext cx="11070326" cy="338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Calibri"/>
              <a:buNone/>
            </a:pPr>
            <a:r>
              <a:rPr lang="en-US" sz="1600" u="sng" dirty="0">
                <a:solidFill>
                  <a:srgbClr val="00B0F0"/>
                </a:solidFill>
                <a:latin typeface="Roboto"/>
                <a:ea typeface="Roboto"/>
                <a:sym typeface="Roboto"/>
              </a:rPr>
              <a:t>aldybudhi003gmail.com</a:t>
            </a:r>
            <a:r>
              <a:rPr lang="en-US" sz="1600" dirty="0">
                <a:solidFill>
                  <a:srgbClr val="212121"/>
                </a:solidFill>
                <a:latin typeface="Roboto"/>
                <a:ea typeface="Roboto"/>
                <a:sym typeface="Roboto"/>
              </a:rPr>
              <a:t>		</a:t>
            </a:r>
            <a:r>
              <a:rPr lang="en-US" sz="1600" dirty="0">
                <a:solidFill>
                  <a:srgbClr val="212121"/>
                </a:solidFill>
                <a:latin typeface="Roboto"/>
                <a:ea typeface="Roboto"/>
                <a:sym typeface="Roboto"/>
                <a:hlinkClick r:id="rId4"/>
              </a:rPr>
              <a:t>https://github.com/qodym</a:t>
            </a:r>
            <a:r>
              <a:rPr lang="en-US" sz="1600" dirty="0">
                <a:solidFill>
                  <a:srgbClr val="212121"/>
                </a:solidFill>
                <a:latin typeface="Roboto"/>
                <a:ea typeface="Roboto"/>
                <a:sym typeface="Roboto"/>
              </a:rPr>
              <a:t>		</a:t>
            </a:r>
            <a:r>
              <a:rPr lang="en-US" sz="1600" dirty="0">
                <a:solidFill>
                  <a:srgbClr val="212121"/>
                </a:solidFill>
                <a:latin typeface="Roboto"/>
                <a:ea typeface="Roboto"/>
                <a:sym typeface="Roboto"/>
                <a:hlinkClick r:id="rId5"/>
              </a:rPr>
              <a:t>https://www.linkedin.com/in/aldybudhi/</a:t>
            </a:r>
            <a:r>
              <a:rPr lang="en-US" sz="1600" dirty="0">
                <a:solidFill>
                  <a:srgbClr val="212121"/>
                </a:solidFill>
                <a:latin typeface="Roboto"/>
                <a:ea typeface="Roboto"/>
                <a:sym typeface="Roboto"/>
              </a:rPr>
              <a:t> </a:t>
            </a:r>
            <a:endParaRPr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7"/>
          <p:cNvSpPr txBox="1"/>
          <p:nvPr/>
        </p:nvSpPr>
        <p:spPr>
          <a:xfrm>
            <a:off x="1097280" y="286603"/>
            <a:ext cx="10058400" cy="7023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Bookman Old Style"/>
              <a:buNone/>
            </a:pPr>
            <a:r>
              <a:rPr lang="en-US" sz="4400" b="1" i="1" u="sng" strike="noStrike" cap="none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Clustering (Scatter Plot)</a:t>
            </a:r>
            <a:endParaRPr sz="4800" b="1" i="0" u="sng" strike="noStrike" cap="none">
              <a:solidFill>
                <a:schemeClr val="dk1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sp>
        <p:nvSpPr>
          <p:cNvPr id="244" name="Google Shape;244;p17"/>
          <p:cNvSpPr txBox="1"/>
          <p:nvPr/>
        </p:nvSpPr>
        <p:spPr>
          <a:xfrm>
            <a:off x="7556739" y="1777041"/>
            <a:ext cx="3598939" cy="4011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Calibri"/>
              <a:buNone/>
            </a:pPr>
            <a:r>
              <a:rPr lang="en-US" sz="1600" b="0" i="0" u="none" strike="noStrike" cap="non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When compared with clustering visualization with PCA, then the value of </a:t>
            </a:r>
            <a:r>
              <a:rPr lang="en-US" sz="1600" b="1" i="0" u="none" strike="noStrike" cap="non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K = 5 is the right number of clusters</a:t>
            </a:r>
            <a:r>
              <a:rPr lang="en-US" sz="1600" b="0" i="0" u="none" strike="noStrike" cap="non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/>
          </a:p>
        </p:txBody>
      </p:sp>
      <p:pic>
        <p:nvPicPr>
          <p:cNvPr id="245" name="Google Shape;245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8540" y="1078187"/>
            <a:ext cx="7011551" cy="5238041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17"/>
          <p:cNvSpPr txBox="1"/>
          <p:nvPr/>
        </p:nvSpPr>
        <p:spPr>
          <a:xfrm>
            <a:off x="5641674" y="1057967"/>
            <a:ext cx="1276710" cy="382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Calibri"/>
              <a:buNone/>
            </a:pPr>
            <a:r>
              <a:rPr lang="en-US" sz="1600" b="1" i="0" u="none" strike="noStrike" cap="non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Scatter Plot</a:t>
            </a:r>
            <a:endParaRPr/>
          </a:p>
        </p:txBody>
      </p:sp>
      <p:sp>
        <p:nvSpPr>
          <p:cNvPr id="2" name="Google Shape;114;p3">
            <a:extLst>
              <a:ext uri="{FF2B5EF4-FFF2-40B4-BE49-F238E27FC236}">
                <a16:creationId xmlns:a16="http://schemas.microsoft.com/office/drawing/2014/main" id="{1E16148E-8711-6F29-F16D-B18F4E7ED3DB}"/>
              </a:ext>
            </a:extLst>
          </p:cNvPr>
          <p:cNvSpPr txBox="1"/>
          <p:nvPr/>
        </p:nvSpPr>
        <p:spPr>
          <a:xfrm>
            <a:off x="652282" y="6437376"/>
            <a:ext cx="11070326" cy="338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Calibri"/>
              <a:buNone/>
            </a:pPr>
            <a:r>
              <a:rPr lang="en-US" sz="1600" u="sng" dirty="0">
                <a:solidFill>
                  <a:srgbClr val="00B0F0"/>
                </a:solidFill>
                <a:latin typeface="Roboto"/>
                <a:ea typeface="Roboto"/>
                <a:sym typeface="Roboto"/>
              </a:rPr>
              <a:t>aldybudhi003gmail.com</a:t>
            </a:r>
            <a:r>
              <a:rPr lang="en-US" sz="1600" dirty="0">
                <a:solidFill>
                  <a:srgbClr val="212121"/>
                </a:solidFill>
                <a:latin typeface="Roboto"/>
                <a:ea typeface="Roboto"/>
                <a:sym typeface="Roboto"/>
              </a:rPr>
              <a:t>		</a:t>
            </a:r>
            <a:r>
              <a:rPr lang="en-US" sz="1600" dirty="0">
                <a:solidFill>
                  <a:srgbClr val="212121"/>
                </a:solidFill>
                <a:latin typeface="Roboto"/>
                <a:ea typeface="Roboto"/>
                <a:sym typeface="Roboto"/>
                <a:hlinkClick r:id="rId4"/>
              </a:rPr>
              <a:t>https://github.com/qodym</a:t>
            </a:r>
            <a:r>
              <a:rPr lang="en-US" sz="1600" dirty="0">
                <a:solidFill>
                  <a:srgbClr val="212121"/>
                </a:solidFill>
                <a:latin typeface="Roboto"/>
                <a:ea typeface="Roboto"/>
                <a:sym typeface="Roboto"/>
              </a:rPr>
              <a:t>		</a:t>
            </a:r>
            <a:r>
              <a:rPr lang="en-US" sz="1600" dirty="0">
                <a:solidFill>
                  <a:srgbClr val="212121"/>
                </a:solidFill>
                <a:latin typeface="Roboto"/>
                <a:ea typeface="Roboto"/>
                <a:sym typeface="Roboto"/>
                <a:hlinkClick r:id="rId5"/>
              </a:rPr>
              <a:t>https://www.linkedin.com/in/aldybudhi/</a:t>
            </a:r>
            <a:r>
              <a:rPr lang="en-US" sz="1600" dirty="0">
                <a:solidFill>
                  <a:srgbClr val="212121"/>
                </a:solidFill>
                <a:latin typeface="Roboto"/>
                <a:ea typeface="Roboto"/>
                <a:sym typeface="Roboto"/>
              </a:rPr>
              <a:t> </a:t>
            </a:r>
            <a:endParaRPr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42a6068642_1_1"/>
          <p:cNvSpPr txBox="1"/>
          <p:nvPr/>
        </p:nvSpPr>
        <p:spPr>
          <a:xfrm>
            <a:off x="1097280" y="286603"/>
            <a:ext cx="10058400" cy="7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Bookman Old Style"/>
              <a:buNone/>
            </a:pPr>
            <a:r>
              <a:rPr lang="en-US" sz="4400" b="1" i="1" u="sng" strike="noStrike" cap="none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Clustering (</a:t>
            </a:r>
            <a:r>
              <a:rPr lang="en-US" sz="4400" b="1" i="1" u="sng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Bar Plot</a:t>
            </a:r>
            <a:r>
              <a:rPr lang="en-US" sz="4400" b="1" i="1" u="sng" strike="noStrike" cap="none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)</a:t>
            </a:r>
            <a:endParaRPr sz="4800" b="1" i="0" u="sng" strike="noStrike" cap="none">
              <a:solidFill>
                <a:schemeClr val="dk1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sp>
        <p:nvSpPr>
          <p:cNvPr id="252" name="Google Shape;252;g142a6068642_1_1"/>
          <p:cNvSpPr txBox="1"/>
          <p:nvPr/>
        </p:nvSpPr>
        <p:spPr>
          <a:xfrm>
            <a:off x="8327275" y="2514850"/>
            <a:ext cx="2828400" cy="25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Calibri"/>
              <a:buNone/>
            </a:pPr>
            <a:r>
              <a:rPr lang="en-US" sz="190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There are 5 clusters:</a:t>
            </a:r>
            <a:endParaRPr sz="1900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49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900"/>
              <a:buFont typeface="Roboto"/>
              <a:buChar char="●"/>
            </a:pPr>
            <a:r>
              <a:rPr lang="en-US" sz="190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Cluster 0 -&gt;</a:t>
            </a:r>
            <a:r>
              <a:rPr lang="en-US" sz="1900" b="1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 25.33%</a:t>
            </a:r>
            <a:endParaRPr sz="1900" b="1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900"/>
              <a:buFont typeface="Roboto"/>
              <a:buChar char="●"/>
            </a:pPr>
            <a:r>
              <a:rPr lang="en-US" sz="190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Cluster 1 -&gt; </a:t>
            </a:r>
            <a:r>
              <a:rPr lang="en-US" sz="1900" b="1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18.37%</a:t>
            </a:r>
            <a:endParaRPr sz="1900" b="1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900"/>
              <a:buFont typeface="Roboto"/>
              <a:buChar char="●"/>
            </a:pPr>
            <a:r>
              <a:rPr lang="en-US" sz="190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Cluster 2 -&gt; </a:t>
            </a:r>
            <a:r>
              <a:rPr lang="en-US" sz="1900" b="1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20.52%</a:t>
            </a:r>
            <a:endParaRPr sz="1900" b="1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900"/>
              <a:buFont typeface="Roboto"/>
              <a:buChar char="●"/>
            </a:pPr>
            <a:r>
              <a:rPr lang="en-US" sz="190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Cluster 3 -&gt; </a:t>
            </a:r>
            <a:r>
              <a:rPr lang="en-US" sz="1900" b="1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16.55%</a:t>
            </a:r>
            <a:endParaRPr sz="1900" b="1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900"/>
              <a:buFont typeface="Roboto"/>
              <a:buChar char="●"/>
            </a:pPr>
            <a:r>
              <a:rPr lang="en-US" sz="190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Cluster 4 -&gt; </a:t>
            </a:r>
            <a:r>
              <a:rPr lang="en-US" sz="1900" b="1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19.23%</a:t>
            </a:r>
            <a:endParaRPr sz="1900" b="1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53" name="Google Shape;253;g142a6068642_1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5525" y="1046099"/>
            <a:ext cx="7253175" cy="514995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14;p3">
            <a:extLst>
              <a:ext uri="{FF2B5EF4-FFF2-40B4-BE49-F238E27FC236}">
                <a16:creationId xmlns:a16="http://schemas.microsoft.com/office/drawing/2014/main" id="{C71E9EBD-5C34-6692-13EA-7DBC666484EE}"/>
              </a:ext>
            </a:extLst>
          </p:cNvPr>
          <p:cNvSpPr txBox="1"/>
          <p:nvPr/>
        </p:nvSpPr>
        <p:spPr>
          <a:xfrm>
            <a:off x="652282" y="6437376"/>
            <a:ext cx="11070326" cy="338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Calibri"/>
              <a:buNone/>
            </a:pPr>
            <a:r>
              <a:rPr lang="en-US" sz="1600" u="sng" dirty="0">
                <a:solidFill>
                  <a:srgbClr val="00B0F0"/>
                </a:solidFill>
                <a:latin typeface="Roboto"/>
                <a:ea typeface="Roboto"/>
                <a:sym typeface="Roboto"/>
              </a:rPr>
              <a:t>aldybudhi003gmail.com</a:t>
            </a:r>
            <a:r>
              <a:rPr lang="en-US" sz="1600" dirty="0">
                <a:solidFill>
                  <a:srgbClr val="212121"/>
                </a:solidFill>
                <a:latin typeface="Roboto"/>
                <a:ea typeface="Roboto"/>
                <a:sym typeface="Roboto"/>
              </a:rPr>
              <a:t>		</a:t>
            </a:r>
            <a:r>
              <a:rPr lang="en-US" sz="1600" dirty="0">
                <a:solidFill>
                  <a:srgbClr val="212121"/>
                </a:solidFill>
                <a:latin typeface="Roboto"/>
                <a:ea typeface="Roboto"/>
                <a:sym typeface="Roboto"/>
                <a:hlinkClick r:id="rId4"/>
              </a:rPr>
              <a:t>https://github.com/qodym</a:t>
            </a:r>
            <a:r>
              <a:rPr lang="en-US" sz="1600" dirty="0">
                <a:solidFill>
                  <a:srgbClr val="212121"/>
                </a:solidFill>
                <a:latin typeface="Roboto"/>
                <a:ea typeface="Roboto"/>
                <a:sym typeface="Roboto"/>
              </a:rPr>
              <a:t>		</a:t>
            </a:r>
            <a:r>
              <a:rPr lang="en-US" sz="1600" dirty="0">
                <a:solidFill>
                  <a:srgbClr val="212121"/>
                </a:solidFill>
                <a:latin typeface="Roboto"/>
                <a:ea typeface="Roboto"/>
                <a:sym typeface="Roboto"/>
                <a:hlinkClick r:id="rId5"/>
              </a:rPr>
              <a:t>https://www.linkedin.com/in/aldybudhi/</a:t>
            </a:r>
            <a:r>
              <a:rPr lang="en-US" sz="1600" dirty="0">
                <a:solidFill>
                  <a:srgbClr val="212121"/>
                </a:solidFill>
                <a:latin typeface="Roboto"/>
                <a:ea typeface="Roboto"/>
                <a:sym typeface="Roboto"/>
              </a:rPr>
              <a:t> </a:t>
            </a:r>
            <a:endParaRPr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18"/>
          <p:cNvSpPr txBox="1">
            <a:spLocks noGrp="1"/>
          </p:cNvSpPr>
          <p:nvPr>
            <p:ph type="ctrTitle"/>
          </p:nvPr>
        </p:nvSpPr>
        <p:spPr>
          <a:xfrm>
            <a:off x="2972205" y="3023472"/>
            <a:ext cx="6247555" cy="811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Bookman Old Style"/>
              <a:buNone/>
            </a:pPr>
            <a:r>
              <a:rPr lang="en-US" sz="4800" b="1" i="1">
                <a:solidFill>
                  <a:srgbClr val="FFFFFF"/>
                </a:solidFill>
              </a:rPr>
              <a:t>Data Understanding</a:t>
            </a:r>
            <a:endParaRPr/>
          </a:p>
        </p:txBody>
      </p:sp>
      <p:sp>
        <p:nvSpPr>
          <p:cNvPr id="259" name="Google Shape;259;p18"/>
          <p:cNvSpPr txBox="1">
            <a:spLocks noGrp="1"/>
          </p:cNvSpPr>
          <p:nvPr>
            <p:ph type="subTitle" idx="1"/>
          </p:nvPr>
        </p:nvSpPr>
        <p:spPr>
          <a:xfrm>
            <a:off x="185651" y="5147602"/>
            <a:ext cx="10058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Franklin"/>
              <a:buChar char="-"/>
            </a:pPr>
            <a:r>
              <a:rPr lang="en-US">
                <a:solidFill>
                  <a:srgbClr val="FFFFFF"/>
                </a:solidFill>
              </a:rPr>
              <a:t>DESCRIPTIVE STATISTICS</a:t>
            </a:r>
            <a:endParaRPr/>
          </a:p>
          <a:p>
            <a:pPr marL="342900" lvl="0" indent="-342900" algn="l" rtl="0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SzPts val="2400"/>
              <a:buFont typeface="Libre Franklin"/>
              <a:buChar char="-"/>
            </a:pPr>
            <a:r>
              <a:rPr lang="en-US">
                <a:solidFill>
                  <a:srgbClr val="FFFFFF"/>
                </a:solidFill>
              </a:rPr>
              <a:t>MATRIX CORRELATION</a:t>
            </a:r>
            <a:endParaRPr/>
          </a:p>
        </p:txBody>
      </p:sp>
      <p:sp>
        <p:nvSpPr>
          <p:cNvPr id="260" name="Google Shape;260;p18"/>
          <p:cNvSpPr/>
          <p:nvPr/>
        </p:nvSpPr>
        <p:spPr>
          <a:xfrm>
            <a:off x="0" y="0"/>
            <a:ext cx="12192000" cy="5046453"/>
          </a:xfrm>
          <a:prstGeom prst="rect">
            <a:avLst/>
          </a:prstGeom>
          <a:solidFill>
            <a:schemeClr val="accent1"/>
          </a:solidFill>
          <a:ln w="15875" cap="flat" cmpd="sng">
            <a:solidFill>
              <a:srgbClr val="717A8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261" name="Google Shape;261;p18"/>
          <p:cNvSpPr/>
          <p:nvPr/>
        </p:nvSpPr>
        <p:spPr>
          <a:xfrm>
            <a:off x="0" y="5046453"/>
            <a:ext cx="12192000" cy="1811547"/>
          </a:xfrm>
          <a:prstGeom prst="rect">
            <a:avLst/>
          </a:prstGeom>
          <a:solidFill>
            <a:schemeClr val="dk1"/>
          </a:solidFill>
          <a:ln w="158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highlight>
                <a:srgbClr val="000000"/>
              </a:highlight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262" name="Google Shape;262;p18"/>
          <p:cNvSpPr txBox="1"/>
          <p:nvPr/>
        </p:nvSpPr>
        <p:spPr>
          <a:xfrm>
            <a:off x="2383799" y="2650000"/>
            <a:ext cx="7424400" cy="15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Bookman Old Style"/>
              <a:buNone/>
            </a:pPr>
            <a:r>
              <a:rPr lang="en-US" sz="4800" b="1" i="1" u="none" strike="noStrike" cap="none">
                <a:solidFill>
                  <a:srgbClr val="FFFFFF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Clustering Analysis</a:t>
            </a:r>
            <a:endParaRPr/>
          </a:p>
        </p:txBody>
      </p:sp>
      <p:sp>
        <p:nvSpPr>
          <p:cNvPr id="263" name="Google Shape;263;p18"/>
          <p:cNvSpPr txBox="1"/>
          <p:nvPr/>
        </p:nvSpPr>
        <p:spPr>
          <a:xfrm>
            <a:off x="338050" y="5414900"/>
            <a:ext cx="10058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marR="0" lvl="0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libri"/>
              <a:buChar char="-"/>
            </a:pPr>
            <a:r>
              <a:rPr lang="en-US" sz="24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C</a:t>
            </a:r>
            <a:r>
              <a:rPr lang="en-US" sz="24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HARACTERISTIC CLUSTER</a:t>
            </a:r>
            <a:endParaRPr/>
          </a:p>
          <a:p>
            <a:pPr marL="342900" marR="0" lvl="0" indent="-342900" algn="l" rtl="0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libri"/>
              <a:buChar char="-"/>
            </a:pPr>
            <a:r>
              <a:rPr lang="en-US" sz="24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CONCLUSION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"/>
          <p:cNvSpPr txBox="1">
            <a:spLocks noGrp="1"/>
          </p:cNvSpPr>
          <p:nvPr>
            <p:ph type="ctrTitle"/>
          </p:nvPr>
        </p:nvSpPr>
        <p:spPr>
          <a:xfrm>
            <a:off x="2972205" y="3023472"/>
            <a:ext cx="6247555" cy="811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Bookman Old Style"/>
              <a:buNone/>
            </a:pPr>
            <a:r>
              <a:rPr lang="en-US" sz="4800" b="1" i="1">
                <a:solidFill>
                  <a:srgbClr val="FFFFFF"/>
                </a:solidFill>
              </a:rPr>
              <a:t>Data Understanding</a:t>
            </a:r>
            <a:endParaRPr/>
          </a:p>
        </p:txBody>
      </p:sp>
      <p:sp>
        <p:nvSpPr>
          <p:cNvPr id="104" name="Google Shape;104;p2"/>
          <p:cNvSpPr txBox="1">
            <a:spLocks noGrp="1"/>
          </p:cNvSpPr>
          <p:nvPr>
            <p:ph type="subTitle" idx="1"/>
          </p:nvPr>
        </p:nvSpPr>
        <p:spPr>
          <a:xfrm>
            <a:off x="185651" y="5147602"/>
            <a:ext cx="10058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Franklin"/>
              <a:buChar char="-"/>
            </a:pPr>
            <a:r>
              <a:rPr lang="en-US">
                <a:solidFill>
                  <a:srgbClr val="FFFFFF"/>
                </a:solidFill>
              </a:rPr>
              <a:t>DESCRIPTIVE STATISTICS</a:t>
            </a:r>
            <a:endParaRPr/>
          </a:p>
          <a:p>
            <a:pPr marL="342900" lvl="0" indent="-342900" algn="l" rtl="0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SzPts val="2400"/>
              <a:buFont typeface="Libre Franklin"/>
              <a:buChar char="-"/>
            </a:pPr>
            <a:r>
              <a:rPr lang="en-US">
                <a:solidFill>
                  <a:srgbClr val="FFFFFF"/>
                </a:solidFill>
              </a:rPr>
              <a:t>MATRIX CORRELATION</a:t>
            </a:r>
            <a:endParaRPr/>
          </a:p>
        </p:txBody>
      </p:sp>
      <p:sp>
        <p:nvSpPr>
          <p:cNvPr id="105" name="Google Shape;105;p2"/>
          <p:cNvSpPr/>
          <p:nvPr/>
        </p:nvSpPr>
        <p:spPr>
          <a:xfrm>
            <a:off x="0" y="0"/>
            <a:ext cx="12192000" cy="5046453"/>
          </a:xfrm>
          <a:prstGeom prst="rect">
            <a:avLst/>
          </a:prstGeom>
          <a:solidFill>
            <a:schemeClr val="accent1"/>
          </a:solidFill>
          <a:ln w="15875" cap="flat" cmpd="sng">
            <a:solidFill>
              <a:srgbClr val="717A8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06" name="Google Shape;106;p2"/>
          <p:cNvSpPr/>
          <p:nvPr/>
        </p:nvSpPr>
        <p:spPr>
          <a:xfrm>
            <a:off x="0" y="5046453"/>
            <a:ext cx="12192000" cy="1811547"/>
          </a:xfrm>
          <a:prstGeom prst="rect">
            <a:avLst/>
          </a:prstGeom>
          <a:solidFill>
            <a:schemeClr val="dk1"/>
          </a:solidFill>
          <a:ln w="158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highlight>
                <a:srgbClr val="000000"/>
              </a:highlight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07" name="Google Shape;107;p2"/>
          <p:cNvSpPr txBox="1"/>
          <p:nvPr/>
        </p:nvSpPr>
        <p:spPr>
          <a:xfrm>
            <a:off x="2972230" y="3175872"/>
            <a:ext cx="6247500" cy="8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Bookman Old Style"/>
              <a:buNone/>
            </a:pPr>
            <a:r>
              <a:rPr lang="en-US" sz="4800" b="1" i="1" u="none" strike="noStrike" cap="none">
                <a:solidFill>
                  <a:srgbClr val="FFFFFF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Data Understanding</a:t>
            </a:r>
            <a:endParaRPr/>
          </a:p>
        </p:txBody>
      </p:sp>
      <p:sp>
        <p:nvSpPr>
          <p:cNvPr id="108" name="Google Shape;108;p2"/>
          <p:cNvSpPr txBox="1"/>
          <p:nvPr/>
        </p:nvSpPr>
        <p:spPr>
          <a:xfrm>
            <a:off x="338051" y="5300002"/>
            <a:ext cx="10058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marR="0" lvl="0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libri"/>
              <a:buChar char="-"/>
            </a:pPr>
            <a:r>
              <a:rPr lang="en-US" sz="24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DESCRIPTIVE STATISTICS</a:t>
            </a:r>
            <a:endParaRPr/>
          </a:p>
          <a:p>
            <a:pPr marL="342900" marR="0" lvl="0" indent="-342900" algn="l" rtl="0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libri"/>
              <a:buChar char="-"/>
            </a:pPr>
            <a:r>
              <a:rPr lang="en-US" sz="24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MATRIX CORRELATION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9"/>
          <p:cNvSpPr txBox="1"/>
          <p:nvPr/>
        </p:nvSpPr>
        <p:spPr>
          <a:xfrm>
            <a:off x="1097280" y="286603"/>
            <a:ext cx="10058400" cy="7023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Bookman Old Style"/>
              <a:buNone/>
            </a:pPr>
            <a:r>
              <a:rPr lang="en-US" sz="4400" b="1" i="1" u="sng" strike="noStrike" cap="none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Clustering Characteristic</a:t>
            </a:r>
            <a:endParaRPr sz="4800" b="1" i="0" u="sng" strike="noStrike" cap="none">
              <a:solidFill>
                <a:schemeClr val="dk1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sp>
        <p:nvSpPr>
          <p:cNvPr id="269" name="Google Shape;269;p19"/>
          <p:cNvSpPr txBox="1"/>
          <p:nvPr/>
        </p:nvSpPr>
        <p:spPr>
          <a:xfrm>
            <a:off x="7944925" y="4819125"/>
            <a:ext cx="3467700" cy="129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Calibri"/>
              <a:buNone/>
            </a:pPr>
            <a:r>
              <a:rPr lang="en-US" sz="160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In general, cluster users are formed because there are users who have </a:t>
            </a:r>
            <a:r>
              <a:rPr lang="en-US" sz="1600" b="1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high / low</a:t>
            </a:r>
            <a:r>
              <a:rPr lang="en-US" sz="160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 scores on the </a:t>
            </a:r>
            <a:r>
              <a:rPr lang="en-US" sz="1600" b="1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LRMFC feature</a:t>
            </a:r>
            <a:r>
              <a:rPr lang="en-US" sz="1600" b="0" i="0" u="none" strike="noStrike" cap="non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/>
          </a:p>
        </p:txBody>
      </p:sp>
      <p:pic>
        <p:nvPicPr>
          <p:cNvPr id="270" name="Google Shape;270;p19"/>
          <p:cNvPicPr preferRelativeResize="0"/>
          <p:nvPr/>
        </p:nvPicPr>
        <p:blipFill rotWithShape="1">
          <a:blip r:embed="rId3">
            <a:alphaModFix/>
          </a:blip>
          <a:srcRect l="5040" t="4398" r="5718" b="9137"/>
          <a:stretch/>
        </p:blipFill>
        <p:spPr>
          <a:xfrm>
            <a:off x="686687" y="1112809"/>
            <a:ext cx="7258241" cy="5253485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19"/>
          <p:cNvSpPr txBox="1"/>
          <p:nvPr/>
        </p:nvSpPr>
        <p:spPr>
          <a:xfrm>
            <a:off x="8097325" y="2992100"/>
            <a:ext cx="3467700" cy="16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Calibri"/>
              <a:buNone/>
            </a:pPr>
            <a:r>
              <a:rPr lang="en-US" sz="1600" b="1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Cluster 0 = Customer Group 1</a:t>
            </a:r>
            <a:endParaRPr sz="1600" b="1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Calibri"/>
              <a:buNone/>
            </a:pPr>
            <a:r>
              <a:rPr lang="en-US" sz="1600" b="1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Cluster 1 = Customer Group 2</a:t>
            </a:r>
            <a:endParaRPr sz="1600" b="1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Calibri"/>
              <a:buNone/>
            </a:pPr>
            <a:r>
              <a:rPr lang="en-US" sz="1600" b="1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Cluster 2 = Customer Group 3</a:t>
            </a:r>
            <a:endParaRPr sz="1600" b="1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Calibri"/>
              <a:buNone/>
            </a:pPr>
            <a:r>
              <a:rPr lang="en-US" sz="1600" b="1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Cluster 3 = Customer Group 4</a:t>
            </a:r>
            <a:endParaRPr sz="1600" b="1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Calibri"/>
              <a:buNone/>
            </a:pPr>
            <a:r>
              <a:rPr lang="en-US" sz="1600" b="1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Cluster 4 = Customer Group 5</a:t>
            </a:r>
            <a:endParaRPr sz="1600" b="1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Google Shape;114;p3">
            <a:extLst>
              <a:ext uri="{FF2B5EF4-FFF2-40B4-BE49-F238E27FC236}">
                <a16:creationId xmlns:a16="http://schemas.microsoft.com/office/drawing/2014/main" id="{2BEBFF87-92B2-86DA-3741-DD7865EAD55C}"/>
              </a:ext>
            </a:extLst>
          </p:cNvPr>
          <p:cNvSpPr txBox="1"/>
          <p:nvPr/>
        </p:nvSpPr>
        <p:spPr>
          <a:xfrm>
            <a:off x="652282" y="6437376"/>
            <a:ext cx="11070326" cy="338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Calibri"/>
              <a:buNone/>
            </a:pPr>
            <a:r>
              <a:rPr lang="en-US" sz="1600" u="sng" dirty="0">
                <a:solidFill>
                  <a:srgbClr val="00B0F0"/>
                </a:solidFill>
                <a:latin typeface="Roboto"/>
                <a:ea typeface="Roboto"/>
                <a:sym typeface="Roboto"/>
              </a:rPr>
              <a:t>aldybudhi003gmail.com</a:t>
            </a:r>
            <a:r>
              <a:rPr lang="en-US" sz="1600" dirty="0">
                <a:solidFill>
                  <a:srgbClr val="212121"/>
                </a:solidFill>
                <a:latin typeface="Roboto"/>
                <a:ea typeface="Roboto"/>
                <a:sym typeface="Roboto"/>
              </a:rPr>
              <a:t>		</a:t>
            </a:r>
            <a:r>
              <a:rPr lang="en-US" sz="1600" dirty="0">
                <a:solidFill>
                  <a:srgbClr val="212121"/>
                </a:solidFill>
                <a:latin typeface="Roboto"/>
                <a:ea typeface="Roboto"/>
                <a:sym typeface="Roboto"/>
                <a:hlinkClick r:id="rId4"/>
              </a:rPr>
              <a:t>https://github.com/qodym</a:t>
            </a:r>
            <a:r>
              <a:rPr lang="en-US" sz="1600" dirty="0">
                <a:solidFill>
                  <a:srgbClr val="212121"/>
                </a:solidFill>
                <a:latin typeface="Roboto"/>
                <a:ea typeface="Roboto"/>
                <a:sym typeface="Roboto"/>
              </a:rPr>
              <a:t>		</a:t>
            </a:r>
            <a:r>
              <a:rPr lang="en-US" sz="1600" dirty="0">
                <a:solidFill>
                  <a:srgbClr val="212121"/>
                </a:solidFill>
                <a:latin typeface="Roboto"/>
                <a:ea typeface="Roboto"/>
                <a:sym typeface="Roboto"/>
                <a:hlinkClick r:id="rId5"/>
              </a:rPr>
              <a:t>https://www.linkedin.com/in/aldybudhi/</a:t>
            </a:r>
            <a:r>
              <a:rPr lang="en-US" sz="1600" dirty="0">
                <a:solidFill>
                  <a:srgbClr val="212121"/>
                </a:solidFill>
                <a:latin typeface="Roboto"/>
                <a:ea typeface="Roboto"/>
                <a:sym typeface="Roboto"/>
              </a:rPr>
              <a:t> </a:t>
            </a:r>
            <a:endParaRPr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142a6068642_0_1"/>
          <p:cNvSpPr txBox="1"/>
          <p:nvPr/>
        </p:nvSpPr>
        <p:spPr>
          <a:xfrm>
            <a:off x="1097280" y="286603"/>
            <a:ext cx="10058400" cy="7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Bookman Old Style"/>
              <a:buNone/>
            </a:pPr>
            <a:r>
              <a:rPr lang="en-US" sz="4400" b="1" i="1" u="sng" strike="noStrike" cap="none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Characteristic - Cluster 0</a:t>
            </a:r>
            <a:endParaRPr sz="4800" b="1" i="0" u="sng" strike="noStrike" cap="none">
              <a:solidFill>
                <a:schemeClr val="dk1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sp>
        <p:nvSpPr>
          <p:cNvPr id="277" name="Google Shape;277;g142a6068642_0_1"/>
          <p:cNvSpPr txBox="1"/>
          <p:nvPr/>
        </p:nvSpPr>
        <p:spPr>
          <a:xfrm>
            <a:off x="7944925" y="1509300"/>
            <a:ext cx="3467700" cy="41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b="1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Cluster 0 (Customer Group 1)</a:t>
            </a:r>
            <a:endParaRPr sz="1600" b="1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Is a new user, because it has a low value on feature L, and can be assumed to be a new user.</a:t>
            </a:r>
            <a:endParaRPr sz="1600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b="1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New user but has a relatively large number of flights</a:t>
            </a:r>
            <a:r>
              <a:rPr lang="en-US" sz="160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 so that it is high on F and M features.</a:t>
            </a:r>
            <a:endParaRPr sz="1600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Feature C is quite high, it can be assumed that it is a user who occasionally makes flights because of the promo.</a:t>
            </a:r>
            <a:endParaRPr sz="1600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78" name="Google Shape;278;g142a6068642_0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4175" y="1084187"/>
            <a:ext cx="6879400" cy="503372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14;p3">
            <a:extLst>
              <a:ext uri="{FF2B5EF4-FFF2-40B4-BE49-F238E27FC236}">
                <a16:creationId xmlns:a16="http://schemas.microsoft.com/office/drawing/2014/main" id="{B04E0880-799F-4C6D-03EB-EDA2C5A01DC0}"/>
              </a:ext>
            </a:extLst>
          </p:cNvPr>
          <p:cNvSpPr txBox="1"/>
          <p:nvPr/>
        </p:nvSpPr>
        <p:spPr>
          <a:xfrm>
            <a:off x="652282" y="6437376"/>
            <a:ext cx="11070326" cy="338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Calibri"/>
              <a:buNone/>
            </a:pPr>
            <a:r>
              <a:rPr lang="en-US" sz="1600" u="sng" dirty="0">
                <a:solidFill>
                  <a:srgbClr val="00B0F0"/>
                </a:solidFill>
                <a:latin typeface="Roboto"/>
                <a:ea typeface="Roboto"/>
                <a:sym typeface="Roboto"/>
              </a:rPr>
              <a:t>aldybudhi003gmail.com</a:t>
            </a:r>
            <a:r>
              <a:rPr lang="en-US" sz="1600" dirty="0">
                <a:solidFill>
                  <a:srgbClr val="212121"/>
                </a:solidFill>
                <a:latin typeface="Roboto"/>
                <a:ea typeface="Roboto"/>
                <a:sym typeface="Roboto"/>
              </a:rPr>
              <a:t>		</a:t>
            </a:r>
            <a:r>
              <a:rPr lang="en-US" sz="1600" dirty="0">
                <a:solidFill>
                  <a:srgbClr val="212121"/>
                </a:solidFill>
                <a:latin typeface="Roboto"/>
                <a:ea typeface="Roboto"/>
                <a:sym typeface="Roboto"/>
                <a:hlinkClick r:id="rId4"/>
              </a:rPr>
              <a:t>https://github.com/qodym</a:t>
            </a:r>
            <a:r>
              <a:rPr lang="en-US" sz="1600" dirty="0">
                <a:solidFill>
                  <a:srgbClr val="212121"/>
                </a:solidFill>
                <a:latin typeface="Roboto"/>
                <a:ea typeface="Roboto"/>
                <a:sym typeface="Roboto"/>
              </a:rPr>
              <a:t>		</a:t>
            </a:r>
            <a:r>
              <a:rPr lang="en-US" sz="1600" dirty="0">
                <a:solidFill>
                  <a:srgbClr val="212121"/>
                </a:solidFill>
                <a:latin typeface="Roboto"/>
                <a:ea typeface="Roboto"/>
                <a:sym typeface="Roboto"/>
                <a:hlinkClick r:id="rId5"/>
              </a:rPr>
              <a:t>https://www.linkedin.com/in/aldybudhi/</a:t>
            </a:r>
            <a:r>
              <a:rPr lang="en-US" sz="1600" dirty="0">
                <a:solidFill>
                  <a:srgbClr val="212121"/>
                </a:solidFill>
                <a:latin typeface="Roboto"/>
                <a:ea typeface="Roboto"/>
                <a:sym typeface="Roboto"/>
              </a:rPr>
              <a:t> </a:t>
            </a:r>
            <a:endParaRPr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142a6068642_0_10"/>
          <p:cNvSpPr txBox="1"/>
          <p:nvPr/>
        </p:nvSpPr>
        <p:spPr>
          <a:xfrm>
            <a:off x="1097280" y="286603"/>
            <a:ext cx="10058400" cy="7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Bookman Old Style"/>
              <a:buNone/>
            </a:pPr>
            <a:r>
              <a:rPr lang="en-US" sz="4400" b="1" i="1" u="sng" strike="noStrike" cap="none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Characteristic - Cluster </a:t>
            </a:r>
            <a:r>
              <a:rPr lang="en-US" sz="4400" b="1" i="1" u="sng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1</a:t>
            </a:r>
            <a:endParaRPr sz="4800" b="1" i="0" u="sng" strike="noStrike" cap="none">
              <a:solidFill>
                <a:schemeClr val="dk1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sp>
        <p:nvSpPr>
          <p:cNvPr id="284" name="Google Shape;284;g142a6068642_0_10"/>
          <p:cNvSpPr txBox="1"/>
          <p:nvPr/>
        </p:nvSpPr>
        <p:spPr>
          <a:xfrm>
            <a:off x="7944925" y="1509300"/>
            <a:ext cx="3467700" cy="41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b="1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Cluster 1 (Customer Group 2)</a:t>
            </a:r>
            <a:endParaRPr sz="1600" b="1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This users have LRMFC values that are almost in every feature.</a:t>
            </a:r>
            <a:endParaRPr sz="1600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It can be assumed that </a:t>
            </a:r>
            <a:r>
              <a:rPr lang="en-US" sz="1600" b="1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old users often fly</a:t>
            </a:r>
            <a:r>
              <a:rPr lang="en-US" sz="160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 and are </a:t>
            </a:r>
            <a:r>
              <a:rPr lang="en-US" sz="1600" b="1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promo hunters</a:t>
            </a:r>
            <a:r>
              <a:rPr lang="en-US" sz="160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, because they have a high C value.</a:t>
            </a:r>
            <a:endParaRPr/>
          </a:p>
        </p:txBody>
      </p:sp>
      <p:pic>
        <p:nvPicPr>
          <p:cNvPr id="285" name="Google Shape;285;g142a6068642_0_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8724" y="1141300"/>
            <a:ext cx="6968226" cy="509869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114;p3">
            <a:extLst>
              <a:ext uri="{FF2B5EF4-FFF2-40B4-BE49-F238E27FC236}">
                <a16:creationId xmlns:a16="http://schemas.microsoft.com/office/drawing/2014/main" id="{BF1C26A6-253B-39F3-41BA-86FE37871D6D}"/>
              </a:ext>
            </a:extLst>
          </p:cNvPr>
          <p:cNvSpPr txBox="1"/>
          <p:nvPr/>
        </p:nvSpPr>
        <p:spPr>
          <a:xfrm>
            <a:off x="652282" y="6437376"/>
            <a:ext cx="11070326" cy="338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Calibri"/>
              <a:buNone/>
            </a:pPr>
            <a:r>
              <a:rPr lang="en-US" sz="1600" u="sng" dirty="0">
                <a:solidFill>
                  <a:srgbClr val="00B0F0"/>
                </a:solidFill>
                <a:latin typeface="Roboto"/>
                <a:ea typeface="Roboto"/>
                <a:sym typeface="Roboto"/>
              </a:rPr>
              <a:t>aldybudhi003gmail.com</a:t>
            </a:r>
            <a:r>
              <a:rPr lang="en-US" sz="1600" dirty="0">
                <a:solidFill>
                  <a:srgbClr val="212121"/>
                </a:solidFill>
                <a:latin typeface="Roboto"/>
                <a:ea typeface="Roboto"/>
                <a:sym typeface="Roboto"/>
              </a:rPr>
              <a:t>		</a:t>
            </a:r>
            <a:r>
              <a:rPr lang="en-US" sz="1600" dirty="0">
                <a:solidFill>
                  <a:srgbClr val="212121"/>
                </a:solidFill>
                <a:latin typeface="Roboto"/>
                <a:ea typeface="Roboto"/>
                <a:sym typeface="Roboto"/>
                <a:hlinkClick r:id="rId4"/>
              </a:rPr>
              <a:t>https://github.com/qodym</a:t>
            </a:r>
            <a:r>
              <a:rPr lang="en-US" sz="1600" dirty="0">
                <a:solidFill>
                  <a:srgbClr val="212121"/>
                </a:solidFill>
                <a:latin typeface="Roboto"/>
                <a:ea typeface="Roboto"/>
                <a:sym typeface="Roboto"/>
              </a:rPr>
              <a:t>		</a:t>
            </a:r>
            <a:r>
              <a:rPr lang="en-US" sz="1600" dirty="0">
                <a:solidFill>
                  <a:srgbClr val="212121"/>
                </a:solidFill>
                <a:latin typeface="Roboto"/>
                <a:ea typeface="Roboto"/>
                <a:sym typeface="Roboto"/>
                <a:hlinkClick r:id="rId5"/>
              </a:rPr>
              <a:t>https://www.linkedin.com/in/aldybudhi/</a:t>
            </a:r>
            <a:r>
              <a:rPr lang="en-US" sz="1600" dirty="0">
                <a:solidFill>
                  <a:srgbClr val="212121"/>
                </a:solidFill>
                <a:latin typeface="Roboto"/>
                <a:ea typeface="Roboto"/>
                <a:sym typeface="Roboto"/>
              </a:rPr>
              <a:t> </a:t>
            </a:r>
            <a:endParaRPr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142a6068642_0_17"/>
          <p:cNvSpPr txBox="1"/>
          <p:nvPr/>
        </p:nvSpPr>
        <p:spPr>
          <a:xfrm>
            <a:off x="1097280" y="286603"/>
            <a:ext cx="10058400" cy="7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Bookman Old Style"/>
              <a:buNone/>
            </a:pPr>
            <a:r>
              <a:rPr lang="en-US" sz="4400" b="1" i="1" u="sng" strike="noStrike" cap="none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Characteristic - Cluster </a:t>
            </a:r>
            <a:r>
              <a:rPr lang="en-US" sz="4400" b="1" i="1" u="sng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2</a:t>
            </a:r>
            <a:endParaRPr sz="4800" b="1" i="0" u="sng" strike="noStrike" cap="none">
              <a:solidFill>
                <a:schemeClr val="dk1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sp>
        <p:nvSpPr>
          <p:cNvPr id="291" name="Google Shape;291;g142a6068642_0_17"/>
          <p:cNvSpPr txBox="1"/>
          <p:nvPr/>
        </p:nvSpPr>
        <p:spPr>
          <a:xfrm>
            <a:off x="7944925" y="1509300"/>
            <a:ext cx="3467700" cy="41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b="1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Cluster 2 (Customer Group 3)</a:t>
            </a:r>
            <a:endParaRPr sz="1600" b="1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Is a new user, because it has a low value on feature L, and can be assumed to be a new user.</a:t>
            </a:r>
            <a:endParaRPr sz="1600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b="1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New user and has very few flights </a:t>
            </a:r>
            <a:r>
              <a:rPr lang="en-US" sz="160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so very low against F and M features.</a:t>
            </a:r>
            <a:endParaRPr sz="1600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but the value of C is quite high, meaning users who </a:t>
            </a:r>
            <a:r>
              <a:rPr lang="en-US" sz="1600" b="1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rarely fly but are very interested in the promo</a:t>
            </a:r>
            <a:r>
              <a:rPr lang="en-US" sz="160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, this is what makes the C value very high.</a:t>
            </a:r>
            <a:endParaRPr sz="1600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92" name="Google Shape;292;g142a6068642_0_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274" y="1141300"/>
            <a:ext cx="6990675" cy="511512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14;p3">
            <a:extLst>
              <a:ext uri="{FF2B5EF4-FFF2-40B4-BE49-F238E27FC236}">
                <a16:creationId xmlns:a16="http://schemas.microsoft.com/office/drawing/2014/main" id="{2F4F3BD7-BE57-3140-5C56-E0F17F872013}"/>
              </a:ext>
            </a:extLst>
          </p:cNvPr>
          <p:cNvSpPr txBox="1"/>
          <p:nvPr/>
        </p:nvSpPr>
        <p:spPr>
          <a:xfrm>
            <a:off x="652282" y="6437376"/>
            <a:ext cx="11070326" cy="338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Calibri"/>
              <a:buNone/>
            </a:pPr>
            <a:r>
              <a:rPr lang="en-US" sz="1600" u="sng" dirty="0">
                <a:solidFill>
                  <a:srgbClr val="00B0F0"/>
                </a:solidFill>
                <a:latin typeface="Roboto"/>
                <a:ea typeface="Roboto"/>
                <a:sym typeface="Roboto"/>
              </a:rPr>
              <a:t>aldybudhi003gmail.com</a:t>
            </a:r>
            <a:r>
              <a:rPr lang="en-US" sz="1600" dirty="0">
                <a:solidFill>
                  <a:srgbClr val="212121"/>
                </a:solidFill>
                <a:latin typeface="Roboto"/>
                <a:ea typeface="Roboto"/>
                <a:sym typeface="Roboto"/>
              </a:rPr>
              <a:t>		</a:t>
            </a:r>
            <a:r>
              <a:rPr lang="en-US" sz="1600" dirty="0">
                <a:solidFill>
                  <a:srgbClr val="212121"/>
                </a:solidFill>
                <a:latin typeface="Roboto"/>
                <a:ea typeface="Roboto"/>
                <a:sym typeface="Roboto"/>
                <a:hlinkClick r:id="rId4"/>
              </a:rPr>
              <a:t>https://github.com/qodym</a:t>
            </a:r>
            <a:r>
              <a:rPr lang="en-US" sz="1600" dirty="0">
                <a:solidFill>
                  <a:srgbClr val="212121"/>
                </a:solidFill>
                <a:latin typeface="Roboto"/>
                <a:ea typeface="Roboto"/>
                <a:sym typeface="Roboto"/>
              </a:rPr>
              <a:t>		</a:t>
            </a:r>
            <a:r>
              <a:rPr lang="en-US" sz="1600" dirty="0">
                <a:solidFill>
                  <a:srgbClr val="212121"/>
                </a:solidFill>
                <a:latin typeface="Roboto"/>
                <a:ea typeface="Roboto"/>
                <a:sym typeface="Roboto"/>
                <a:hlinkClick r:id="rId5"/>
              </a:rPr>
              <a:t>https://www.linkedin.com/in/aldybudhi/</a:t>
            </a:r>
            <a:r>
              <a:rPr lang="en-US" sz="1600" dirty="0">
                <a:solidFill>
                  <a:srgbClr val="212121"/>
                </a:solidFill>
                <a:latin typeface="Roboto"/>
                <a:ea typeface="Roboto"/>
                <a:sym typeface="Roboto"/>
              </a:rPr>
              <a:t> </a:t>
            </a:r>
            <a:endParaRPr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142a6068642_0_24"/>
          <p:cNvSpPr txBox="1"/>
          <p:nvPr/>
        </p:nvSpPr>
        <p:spPr>
          <a:xfrm>
            <a:off x="1097280" y="286603"/>
            <a:ext cx="10058400" cy="7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Bookman Old Style"/>
              <a:buNone/>
            </a:pPr>
            <a:r>
              <a:rPr lang="en-US" sz="4400" b="1" i="1" u="sng" strike="noStrike" cap="none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Characteristic - Cluster </a:t>
            </a:r>
            <a:r>
              <a:rPr lang="en-US" sz="4400" b="1" i="1" u="sng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3</a:t>
            </a:r>
            <a:endParaRPr sz="4800" b="1" i="0" u="sng" strike="noStrike" cap="none">
              <a:solidFill>
                <a:schemeClr val="dk1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sp>
        <p:nvSpPr>
          <p:cNvPr id="298" name="Google Shape;298;g142a6068642_0_24"/>
          <p:cNvSpPr txBox="1"/>
          <p:nvPr/>
        </p:nvSpPr>
        <p:spPr>
          <a:xfrm>
            <a:off x="7944925" y="1509300"/>
            <a:ext cx="3467700" cy="41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b="1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Cluster 3 (Customer Group 4)</a:t>
            </a:r>
            <a:endParaRPr sz="1600" b="1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Is an user who has been registered for a long time, because it has a high value on the L feature and can be assumed to be an old user.</a:t>
            </a:r>
            <a:endParaRPr sz="1600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b="1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Old users and have a large number of flights</a:t>
            </a:r>
            <a:r>
              <a:rPr lang="en-US" sz="160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 so high on F and M features.</a:t>
            </a:r>
            <a:endParaRPr sz="1600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It can be assumed that this user often makes flights and is a loyal customer who sometimes uses promos.</a:t>
            </a:r>
            <a:endParaRPr sz="1600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99" name="Google Shape;299;g142a6068642_0_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7225" y="1141300"/>
            <a:ext cx="6789725" cy="496807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14;p3">
            <a:extLst>
              <a:ext uri="{FF2B5EF4-FFF2-40B4-BE49-F238E27FC236}">
                <a16:creationId xmlns:a16="http://schemas.microsoft.com/office/drawing/2014/main" id="{C93E8E07-7F92-0729-C88C-EB43A829368B}"/>
              </a:ext>
            </a:extLst>
          </p:cNvPr>
          <p:cNvSpPr txBox="1"/>
          <p:nvPr/>
        </p:nvSpPr>
        <p:spPr>
          <a:xfrm>
            <a:off x="652282" y="6437376"/>
            <a:ext cx="11070326" cy="338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Calibri"/>
              <a:buNone/>
            </a:pPr>
            <a:r>
              <a:rPr lang="en-US" sz="1600" u="sng" dirty="0">
                <a:solidFill>
                  <a:srgbClr val="00B0F0"/>
                </a:solidFill>
                <a:latin typeface="Roboto"/>
                <a:ea typeface="Roboto"/>
                <a:sym typeface="Roboto"/>
              </a:rPr>
              <a:t>aldybudhi003gmail.com</a:t>
            </a:r>
            <a:r>
              <a:rPr lang="en-US" sz="1600" dirty="0">
                <a:solidFill>
                  <a:srgbClr val="212121"/>
                </a:solidFill>
                <a:latin typeface="Roboto"/>
                <a:ea typeface="Roboto"/>
                <a:sym typeface="Roboto"/>
              </a:rPr>
              <a:t>		</a:t>
            </a:r>
            <a:r>
              <a:rPr lang="en-US" sz="1600" dirty="0">
                <a:solidFill>
                  <a:srgbClr val="212121"/>
                </a:solidFill>
                <a:latin typeface="Roboto"/>
                <a:ea typeface="Roboto"/>
                <a:sym typeface="Roboto"/>
                <a:hlinkClick r:id="rId4"/>
              </a:rPr>
              <a:t>https://github.com/qodym</a:t>
            </a:r>
            <a:r>
              <a:rPr lang="en-US" sz="1600" dirty="0">
                <a:solidFill>
                  <a:srgbClr val="212121"/>
                </a:solidFill>
                <a:latin typeface="Roboto"/>
                <a:ea typeface="Roboto"/>
                <a:sym typeface="Roboto"/>
              </a:rPr>
              <a:t>		</a:t>
            </a:r>
            <a:r>
              <a:rPr lang="en-US" sz="1600" dirty="0">
                <a:solidFill>
                  <a:srgbClr val="212121"/>
                </a:solidFill>
                <a:latin typeface="Roboto"/>
                <a:ea typeface="Roboto"/>
                <a:sym typeface="Roboto"/>
                <a:hlinkClick r:id="rId5"/>
              </a:rPr>
              <a:t>https://www.linkedin.com/in/aldybudhi/</a:t>
            </a:r>
            <a:r>
              <a:rPr lang="en-US" sz="1600" dirty="0">
                <a:solidFill>
                  <a:srgbClr val="212121"/>
                </a:solidFill>
                <a:latin typeface="Roboto"/>
                <a:ea typeface="Roboto"/>
                <a:sym typeface="Roboto"/>
              </a:rPr>
              <a:t> </a:t>
            </a:r>
            <a:endParaRPr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42a6068642_0_31"/>
          <p:cNvSpPr txBox="1"/>
          <p:nvPr/>
        </p:nvSpPr>
        <p:spPr>
          <a:xfrm>
            <a:off x="1097280" y="286603"/>
            <a:ext cx="10058400" cy="7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Bookman Old Style"/>
              <a:buNone/>
            </a:pPr>
            <a:r>
              <a:rPr lang="en-US" sz="4400" b="1" i="1" u="sng" strike="noStrike" cap="none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Characteristic - Cluster </a:t>
            </a:r>
            <a:r>
              <a:rPr lang="en-US" sz="4400" b="1" i="1" u="sng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4</a:t>
            </a:r>
            <a:endParaRPr sz="4800" b="1" i="0" u="sng" strike="noStrike" cap="none">
              <a:solidFill>
                <a:schemeClr val="dk1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sp>
        <p:nvSpPr>
          <p:cNvPr id="305" name="Google Shape;305;g142a6068642_0_31"/>
          <p:cNvSpPr txBox="1"/>
          <p:nvPr/>
        </p:nvSpPr>
        <p:spPr>
          <a:xfrm>
            <a:off x="7944925" y="1509300"/>
            <a:ext cx="3467700" cy="40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b="1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Cluster 4 (Customer Group 5)</a:t>
            </a:r>
            <a:endParaRPr sz="1600" b="1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Is a new user, because it has a low value on feature L, and can be assumed to be a new user.</a:t>
            </a:r>
            <a:endParaRPr sz="1600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b="1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New user and rarely do flights</a:t>
            </a:r>
            <a:r>
              <a:rPr lang="en-US" sz="160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 so low on F and M features.</a:t>
            </a:r>
            <a:endParaRPr sz="1600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With a low C feature value, it can be assumed that this user is </a:t>
            </a:r>
            <a:r>
              <a:rPr lang="en-US" sz="1600" b="1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not interested in the promo</a:t>
            </a:r>
            <a:r>
              <a:rPr lang="en-US" sz="160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1600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06" name="Google Shape;306;g142a6068642_0_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8999" y="1141300"/>
            <a:ext cx="6807950" cy="498142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14;p3">
            <a:extLst>
              <a:ext uri="{FF2B5EF4-FFF2-40B4-BE49-F238E27FC236}">
                <a16:creationId xmlns:a16="http://schemas.microsoft.com/office/drawing/2014/main" id="{1F70DFDF-4742-9769-D671-175D1B22814C}"/>
              </a:ext>
            </a:extLst>
          </p:cNvPr>
          <p:cNvSpPr txBox="1"/>
          <p:nvPr/>
        </p:nvSpPr>
        <p:spPr>
          <a:xfrm>
            <a:off x="652282" y="6437376"/>
            <a:ext cx="11070326" cy="338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Calibri"/>
              <a:buNone/>
            </a:pPr>
            <a:r>
              <a:rPr lang="en-US" sz="1600" u="sng" dirty="0">
                <a:solidFill>
                  <a:srgbClr val="00B0F0"/>
                </a:solidFill>
                <a:latin typeface="Roboto"/>
                <a:ea typeface="Roboto"/>
                <a:sym typeface="Roboto"/>
              </a:rPr>
              <a:t>aldybudhi003gmail.com</a:t>
            </a:r>
            <a:r>
              <a:rPr lang="en-US" sz="1600" dirty="0">
                <a:solidFill>
                  <a:srgbClr val="212121"/>
                </a:solidFill>
                <a:latin typeface="Roboto"/>
                <a:ea typeface="Roboto"/>
                <a:sym typeface="Roboto"/>
              </a:rPr>
              <a:t>		</a:t>
            </a:r>
            <a:r>
              <a:rPr lang="en-US" sz="1600" dirty="0">
                <a:solidFill>
                  <a:srgbClr val="212121"/>
                </a:solidFill>
                <a:latin typeface="Roboto"/>
                <a:ea typeface="Roboto"/>
                <a:sym typeface="Roboto"/>
                <a:hlinkClick r:id="rId4"/>
              </a:rPr>
              <a:t>https://github.com/qodym</a:t>
            </a:r>
            <a:r>
              <a:rPr lang="en-US" sz="1600" dirty="0">
                <a:solidFill>
                  <a:srgbClr val="212121"/>
                </a:solidFill>
                <a:latin typeface="Roboto"/>
                <a:ea typeface="Roboto"/>
                <a:sym typeface="Roboto"/>
              </a:rPr>
              <a:t>		</a:t>
            </a:r>
            <a:r>
              <a:rPr lang="en-US" sz="1600" dirty="0">
                <a:solidFill>
                  <a:srgbClr val="212121"/>
                </a:solidFill>
                <a:latin typeface="Roboto"/>
                <a:ea typeface="Roboto"/>
                <a:sym typeface="Roboto"/>
                <a:hlinkClick r:id="rId5"/>
              </a:rPr>
              <a:t>https://www.linkedin.com/in/aldybudhi/</a:t>
            </a:r>
            <a:r>
              <a:rPr lang="en-US" sz="1600" dirty="0">
                <a:solidFill>
                  <a:srgbClr val="212121"/>
                </a:solidFill>
                <a:latin typeface="Roboto"/>
                <a:ea typeface="Roboto"/>
                <a:sym typeface="Roboto"/>
              </a:rPr>
              <a:t> </a:t>
            </a:r>
            <a:endParaRPr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142a6068642_0_44"/>
          <p:cNvSpPr txBox="1"/>
          <p:nvPr/>
        </p:nvSpPr>
        <p:spPr>
          <a:xfrm>
            <a:off x="1097280" y="286603"/>
            <a:ext cx="10058400" cy="7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Bookman Old Style"/>
              <a:buNone/>
            </a:pPr>
            <a:r>
              <a:rPr lang="en-US" sz="4400" b="1" i="1" u="sng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Conclusion:</a:t>
            </a:r>
            <a:endParaRPr sz="4800" b="1" i="0" u="sng" strike="noStrike" cap="none">
              <a:solidFill>
                <a:schemeClr val="dk1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sp>
        <p:nvSpPr>
          <p:cNvPr id="312" name="Google Shape;312;g142a6068642_0_44"/>
          <p:cNvSpPr txBox="1"/>
          <p:nvPr/>
        </p:nvSpPr>
        <p:spPr>
          <a:xfrm>
            <a:off x="1097275" y="1509300"/>
            <a:ext cx="10315200" cy="46537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Calibri"/>
              <a:buNone/>
            </a:pPr>
            <a:r>
              <a:rPr lang="en-US" sz="1600" dirty="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Customer Group 1 -&gt; New user but has a relatively large number of flights.</a:t>
            </a:r>
            <a:endParaRPr sz="1600" dirty="0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Calibri"/>
              <a:buNone/>
            </a:pPr>
            <a:endParaRPr sz="1600" dirty="0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Calibri"/>
              <a:buNone/>
            </a:pPr>
            <a:r>
              <a:rPr lang="en-US" sz="1600" dirty="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Customer Group 2 -&gt; Old users often fly and are promo hunters.</a:t>
            </a:r>
            <a:endParaRPr sz="1600" dirty="0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Calibri"/>
              <a:buNone/>
            </a:pPr>
            <a:endParaRPr sz="1600" dirty="0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Calibri"/>
              <a:buNone/>
            </a:pPr>
            <a:r>
              <a:rPr lang="en-US" sz="1600" dirty="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Customer Group 3 -&gt; New user and has very few flights, rarely fly but are very interested in the promo.</a:t>
            </a:r>
            <a:r>
              <a:rPr lang="en-US" sz="1600" b="1" dirty="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600" b="1" dirty="0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Calibri"/>
              <a:buNone/>
            </a:pPr>
            <a:endParaRPr sz="1600" b="1" dirty="0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Calibri"/>
              <a:buNone/>
            </a:pPr>
            <a:r>
              <a:rPr lang="en-US" sz="1600" dirty="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Customer Group 4 -&gt; Old users and have a large number of flights.</a:t>
            </a:r>
            <a:endParaRPr sz="1600" dirty="0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Calibri"/>
              <a:buNone/>
            </a:pPr>
            <a:endParaRPr sz="1600" dirty="0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Calibri"/>
              <a:buNone/>
            </a:pPr>
            <a:r>
              <a:rPr lang="en-US" sz="1600" dirty="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Customer Group 5 -&gt; New user and rarely do flights &amp; not interested in the promo.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Calibri"/>
              <a:buNone/>
            </a:pPr>
            <a:endParaRPr lang="en-US" sz="1600" dirty="0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Calibri"/>
              <a:buNone/>
            </a:pPr>
            <a:endParaRPr lang="en-US" sz="1600" dirty="0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Calibri"/>
              <a:buNone/>
            </a:pPr>
            <a:endParaRPr lang="en-US" sz="1600" dirty="0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Calibri"/>
              <a:buNone/>
            </a:pPr>
            <a:endParaRPr lang="en-US" sz="1600" dirty="0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Calibri"/>
              <a:buNone/>
            </a:pPr>
            <a:endParaRPr lang="en-US" sz="1600" dirty="0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Calibri"/>
              <a:buNone/>
            </a:pPr>
            <a:endParaRPr lang="en-US" sz="1600" dirty="0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Calibri"/>
              <a:buNone/>
            </a:pPr>
            <a:r>
              <a:rPr lang="en-US" sz="1600" b="0" i="0" dirty="0">
                <a:solidFill>
                  <a:schemeClr val="tx1"/>
                </a:solidFill>
                <a:effectLst/>
                <a:latin typeface="-apple-system"/>
              </a:rPr>
              <a:t>Let's Check out my python code </a:t>
            </a:r>
            <a:r>
              <a:rPr lang="en-US" sz="1600" b="0" i="0" dirty="0" err="1">
                <a:solidFill>
                  <a:schemeClr val="tx1"/>
                </a:solidFill>
                <a:effectLst/>
                <a:latin typeface="-apple-system"/>
              </a:rPr>
              <a:t>Jupyter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-apple-system"/>
              </a:rPr>
              <a:t> notebook !!! Don't hesitate to contact me if you want to do some correction or discussion ! 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Calibri"/>
              <a:buNone/>
            </a:pPr>
            <a:r>
              <a:rPr lang="en-US" sz="1600" b="0" i="0" dirty="0">
                <a:solidFill>
                  <a:schemeClr val="tx1"/>
                </a:solidFill>
                <a:effectLst/>
                <a:latin typeface="-apple-system"/>
              </a:rPr>
              <a:t>#DataScience #ClusteringModelling #DataCleansing #OutlierHandling</a:t>
            </a:r>
            <a:endParaRPr sz="1200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Google Shape;114;p3">
            <a:extLst>
              <a:ext uri="{FF2B5EF4-FFF2-40B4-BE49-F238E27FC236}">
                <a16:creationId xmlns:a16="http://schemas.microsoft.com/office/drawing/2014/main" id="{615C26A8-AC9B-EE3F-49E7-9FCB13AE931E}"/>
              </a:ext>
            </a:extLst>
          </p:cNvPr>
          <p:cNvSpPr txBox="1"/>
          <p:nvPr/>
        </p:nvSpPr>
        <p:spPr>
          <a:xfrm>
            <a:off x="652282" y="6437376"/>
            <a:ext cx="11070326" cy="338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Calibri"/>
              <a:buNone/>
            </a:pPr>
            <a:r>
              <a:rPr lang="en-US" sz="1600" u="sng" dirty="0">
                <a:solidFill>
                  <a:srgbClr val="00B0F0"/>
                </a:solidFill>
                <a:latin typeface="Roboto"/>
                <a:ea typeface="Roboto"/>
                <a:sym typeface="Roboto"/>
              </a:rPr>
              <a:t>aldybudhi003gmail.com</a:t>
            </a:r>
            <a:r>
              <a:rPr lang="en-US" sz="1600" dirty="0">
                <a:solidFill>
                  <a:srgbClr val="212121"/>
                </a:solidFill>
                <a:latin typeface="Roboto"/>
                <a:ea typeface="Roboto"/>
                <a:sym typeface="Roboto"/>
              </a:rPr>
              <a:t>		</a:t>
            </a:r>
            <a:r>
              <a:rPr lang="en-US" sz="1600" dirty="0">
                <a:solidFill>
                  <a:srgbClr val="212121"/>
                </a:solidFill>
                <a:latin typeface="Roboto"/>
                <a:ea typeface="Roboto"/>
                <a:sym typeface="Roboto"/>
                <a:hlinkClick r:id="rId3"/>
              </a:rPr>
              <a:t>https://github.com/qodym</a:t>
            </a:r>
            <a:r>
              <a:rPr lang="en-US" sz="1600" dirty="0">
                <a:solidFill>
                  <a:srgbClr val="212121"/>
                </a:solidFill>
                <a:latin typeface="Roboto"/>
                <a:ea typeface="Roboto"/>
                <a:sym typeface="Roboto"/>
              </a:rPr>
              <a:t>		</a:t>
            </a:r>
            <a:r>
              <a:rPr lang="en-US" sz="1600" dirty="0">
                <a:solidFill>
                  <a:srgbClr val="212121"/>
                </a:solidFill>
                <a:latin typeface="Roboto"/>
                <a:ea typeface="Roboto"/>
                <a:sym typeface="Roboto"/>
                <a:hlinkClick r:id="rId4"/>
              </a:rPr>
              <a:t>https://www.linkedin.com/in/aldybudhi/</a:t>
            </a:r>
            <a:r>
              <a:rPr lang="en-US" sz="1600" dirty="0">
                <a:solidFill>
                  <a:srgbClr val="212121"/>
                </a:solidFill>
                <a:latin typeface="Roboto"/>
                <a:ea typeface="Roboto"/>
                <a:sym typeface="Roboto"/>
              </a:rPr>
              <a:t> </a:t>
            </a: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"/>
          <p:cNvSpPr txBox="1"/>
          <p:nvPr/>
        </p:nvSpPr>
        <p:spPr>
          <a:xfrm>
            <a:off x="1097280" y="286603"/>
            <a:ext cx="10058400" cy="7023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Bookman Old Style"/>
              <a:buNone/>
            </a:pPr>
            <a:r>
              <a:rPr lang="en-US" sz="4400" b="1" i="1" u="sng" strike="noStrike" cap="none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Descriptive Statistics</a:t>
            </a:r>
            <a:endParaRPr sz="4800" b="1" i="0" u="sng" strike="noStrike" cap="none">
              <a:solidFill>
                <a:schemeClr val="dk1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sp>
        <p:nvSpPr>
          <p:cNvPr id="114" name="Google Shape;114;p3"/>
          <p:cNvSpPr txBox="1"/>
          <p:nvPr/>
        </p:nvSpPr>
        <p:spPr>
          <a:xfrm>
            <a:off x="1097280" y="1250830"/>
            <a:ext cx="10058400" cy="511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Calibri"/>
              <a:buNone/>
            </a:pPr>
            <a:r>
              <a:rPr lang="en-US" sz="1600" b="0" i="0" u="none" strike="noStrike" cap="none" dirty="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Top categorical data:</a:t>
            </a:r>
            <a:endParaRPr dirty="0"/>
          </a:p>
          <a:p>
            <a:pPr marL="91440" marR="0" lvl="0" indent="-10160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</a:pPr>
            <a:r>
              <a:rPr lang="en-US" sz="1600" b="0" i="0" u="none" strike="noStrike" cap="none" dirty="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Based on gender is </a:t>
            </a:r>
            <a:r>
              <a:rPr lang="en-US" sz="1600" b="1" i="0" u="none" strike="noStrike" cap="none" dirty="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Male customer.</a:t>
            </a:r>
            <a:endParaRPr dirty="0"/>
          </a:p>
          <a:p>
            <a:pPr marL="91440" marR="0" lvl="0" indent="-10160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</a:pPr>
            <a:r>
              <a:rPr lang="en-US" sz="1600" b="0" i="0" u="none" strike="noStrike" cap="none" dirty="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Based on customers domicile is comes from </a:t>
            </a:r>
            <a:r>
              <a:rPr lang="en-US" sz="1600" b="1" i="0" u="none" strike="noStrike" cap="none" dirty="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Guangzhou, Province of Guangdong, China</a:t>
            </a:r>
            <a:r>
              <a:rPr lang="en-US" sz="1600" b="0" i="0" u="none" strike="noStrike" cap="none" dirty="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dirty="0"/>
          </a:p>
        </p:txBody>
      </p:sp>
      <p:pic>
        <p:nvPicPr>
          <p:cNvPr id="115" name="Google Shape;115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354" y="2640249"/>
            <a:ext cx="12021291" cy="338098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14;p3">
            <a:extLst>
              <a:ext uri="{FF2B5EF4-FFF2-40B4-BE49-F238E27FC236}">
                <a16:creationId xmlns:a16="http://schemas.microsoft.com/office/drawing/2014/main" id="{4D3619B8-060A-B455-6FAC-3E2706245327}"/>
              </a:ext>
            </a:extLst>
          </p:cNvPr>
          <p:cNvSpPr txBox="1"/>
          <p:nvPr/>
        </p:nvSpPr>
        <p:spPr>
          <a:xfrm>
            <a:off x="652282" y="6437376"/>
            <a:ext cx="11070326" cy="338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Calibri"/>
              <a:buNone/>
            </a:pPr>
            <a:r>
              <a:rPr lang="en-US" sz="1600" u="sng" dirty="0">
                <a:solidFill>
                  <a:srgbClr val="00B0F0"/>
                </a:solidFill>
                <a:latin typeface="Roboto"/>
                <a:ea typeface="Roboto"/>
                <a:sym typeface="Roboto"/>
              </a:rPr>
              <a:t>aldybudhi003gmail.com</a:t>
            </a:r>
            <a:r>
              <a:rPr lang="en-US" sz="1600" dirty="0">
                <a:solidFill>
                  <a:srgbClr val="212121"/>
                </a:solidFill>
                <a:latin typeface="Roboto"/>
                <a:ea typeface="Roboto"/>
                <a:sym typeface="Roboto"/>
              </a:rPr>
              <a:t>		</a:t>
            </a:r>
            <a:r>
              <a:rPr lang="en-US" sz="1600" dirty="0">
                <a:solidFill>
                  <a:srgbClr val="212121"/>
                </a:solidFill>
                <a:latin typeface="Roboto"/>
                <a:ea typeface="Roboto"/>
                <a:sym typeface="Roboto"/>
                <a:hlinkClick r:id="rId4"/>
              </a:rPr>
              <a:t>https://github.com/qodym</a:t>
            </a:r>
            <a:r>
              <a:rPr lang="en-US" sz="1600" dirty="0">
                <a:solidFill>
                  <a:srgbClr val="212121"/>
                </a:solidFill>
                <a:latin typeface="Roboto"/>
                <a:ea typeface="Roboto"/>
                <a:sym typeface="Roboto"/>
              </a:rPr>
              <a:t>		</a:t>
            </a:r>
            <a:r>
              <a:rPr lang="en-US" sz="1600" dirty="0">
                <a:solidFill>
                  <a:srgbClr val="212121"/>
                </a:solidFill>
                <a:latin typeface="Roboto"/>
                <a:ea typeface="Roboto"/>
                <a:sym typeface="Roboto"/>
                <a:hlinkClick r:id="rId5"/>
              </a:rPr>
              <a:t>https://www.linkedin.com/in/aldybudhi/</a:t>
            </a:r>
            <a:r>
              <a:rPr lang="en-US" sz="1600" dirty="0">
                <a:solidFill>
                  <a:srgbClr val="212121"/>
                </a:solidFill>
                <a:latin typeface="Roboto"/>
                <a:ea typeface="Roboto"/>
                <a:sym typeface="Roboto"/>
              </a:rPr>
              <a:t> </a:t>
            </a: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"/>
          <p:cNvSpPr txBox="1"/>
          <p:nvPr/>
        </p:nvSpPr>
        <p:spPr>
          <a:xfrm>
            <a:off x="1097280" y="286603"/>
            <a:ext cx="10058400" cy="7023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Bookman Old Style"/>
              <a:buNone/>
            </a:pPr>
            <a:r>
              <a:rPr lang="en-US" sz="4400" b="1" i="1" u="sng" strike="noStrike" cap="none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Descriptive Statistics</a:t>
            </a:r>
            <a:endParaRPr sz="4800" b="1" i="0" u="sng" strike="noStrike" cap="none">
              <a:solidFill>
                <a:schemeClr val="dk1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sp>
        <p:nvSpPr>
          <p:cNvPr id="121" name="Google Shape;121;p4"/>
          <p:cNvSpPr txBox="1"/>
          <p:nvPr/>
        </p:nvSpPr>
        <p:spPr>
          <a:xfrm>
            <a:off x="1097280" y="1250831"/>
            <a:ext cx="10058400" cy="19477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Calibri"/>
              <a:buNone/>
            </a:pPr>
            <a:r>
              <a:rPr lang="en-US" sz="1600" b="0" i="0" u="none" strike="noStrike" cap="non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Top numerical data:</a:t>
            </a:r>
            <a:endParaRPr/>
          </a:p>
          <a:p>
            <a:pPr marL="91440" marR="0" lvl="0" indent="-10160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</a:pPr>
            <a:r>
              <a:rPr lang="en-US" sz="1600" b="0" i="0" u="none" strike="noStrike" cap="non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The median age of customers is </a:t>
            </a:r>
            <a:r>
              <a:rPr lang="en-US" sz="1600" b="1" i="0" u="none" strike="noStrike" cap="non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41 years</a:t>
            </a:r>
            <a:r>
              <a:rPr lang="en-US" sz="1600" b="0" i="0" u="none" strike="noStrike" cap="non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/>
          </a:p>
          <a:p>
            <a:pPr marL="91440" marR="0" lvl="0" indent="-10160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</a:pPr>
            <a:r>
              <a:rPr lang="en-US" sz="1600" b="0" i="0" u="none" strike="noStrike" cap="non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The median total flight per customer is </a:t>
            </a:r>
            <a:r>
              <a:rPr lang="en-US" sz="1600" b="1" i="0" u="none" strike="noStrike" cap="non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7 flights</a:t>
            </a:r>
            <a:r>
              <a:rPr lang="en-US" sz="1600" b="0" i="0" u="none" strike="noStrike" cap="non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/>
          </a:p>
          <a:p>
            <a:pPr marL="91440" marR="0" lvl="0" indent="-10160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</a:pPr>
            <a:r>
              <a:rPr lang="en-US" sz="1600" b="0" i="0" u="none" strike="noStrike" cap="non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The median total distance covered is </a:t>
            </a:r>
            <a:r>
              <a:rPr lang="en-US" sz="1600" b="1" i="0" u="none" strike="noStrike" cap="non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9994 Km</a:t>
            </a:r>
            <a:r>
              <a:rPr lang="en-US" sz="1600" b="0" i="0" u="none" strike="noStrike" cap="non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/>
          </a:p>
        </p:txBody>
      </p:sp>
      <p:pic>
        <p:nvPicPr>
          <p:cNvPr id="122" name="Google Shape;122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33535" y="2690607"/>
            <a:ext cx="5286842" cy="3537664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4"/>
          <p:cNvSpPr/>
          <p:nvPr/>
        </p:nvSpPr>
        <p:spPr>
          <a:xfrm>
            <a:off x="6311946" y="4977442"/>
            <a:ext cx="4339087" cy="319178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24" name="Google Shape;124;p4"/>
          <p:cNvSpPr/>
          <p:nvPr/>
        </p:nvSpPr>
        <p:spPr>
          <a:xfrm>
            <a:off x="5372818" y="5058099"/>
            <a:ext cx="560717" cy="157863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158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25" name="Google Shape;125;p4"/>
          <p:cNvSpPr txBox="1"/>
          <p:nvPr/>
        </p:nvSpPr>
        <p:spPr>
          <a:xfrm>
            <a:off x="1464622" y="4977442"/>
            <a:ext cx="4771558" cy="4917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Calibri"/>
              <a:buNone/>
            </a:pPr>
            <a:r>
              <a:rPr lang="en-US" sz="1600" b="0" i="0" u="none" strike="noStrike" cap="non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Median is the middle value of the data.</a:t>
            </a:r>
            <a:endParaRPr/>
          </a:p>
        </p:txBody>
      </p:sp>
      <p:sp>
        <p:nvSpPr>
          <p:cNvPr id="2" name="Google Shape;114;p3">
            <a:extLst>
              <a:ext uri="{FF2B5EF4-FFF2-40B4-BE49-F238E27FC236}">
                <a16:creationId xmlns:a16="http://schemas.microsoft.com/office/drawing/2014/main" id="{BB32F236-3A77-D88D-3653-55813CACE870}"/>
              </a:ext>
            </a:extLst>
          </p:cNvPr>
          <p:cNvSpPr txBox="1"/>
          <p:nvPr/>
        </p:nvSpPr>
        <p:spPr>
          <a:xfrm>
            <a:off x="652282" y="6437376"/>
            <a:ext cx="11070326" cy="338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Calibri"/>
              <a:buNone/>
            </a:pPr>
            <a:r>
              <a:rPr lang="en-US" sz="1600" u="sng" dirty="0">
                <a:solidFill>
                  <a:srgbClr val="00B0F0"/>
                </a:solidFill>
                <a:latin typeface="Roboto"/>
                <a:ea typeface="Roboto"/>
                <a:sym typeface="Roboto"/>
              </a:rPr>
              <a:t>aldybudhi003gmail.com</a:t>
            </a:r>
            <a:r>
              <a:rPr lang="en-US" sz="1600" dirty="0">
                <a:solidFill>
                  <a:srgbClr val="212121"/>
                </a:solidFill>
                <a:latin typeface="Roboto"/>
                <a:ea typeface="Roboto"/>
                <a:sym typeface="Roboto"/>
              </a:rPr>
              <a:t>		</a:t>
            </a:r>
            <a:r>
              <a:rPr lang="en-US" sz="1600" dirty="0">
                <a:solidFill>
                  <a:srgbClr val="212121"/>
                </a:solidFill>
                <a:latin typeface="Roboto"/>
                <a:ea typeface="Roboto"/>
                <a:sym typeface="Roboto"/>
                <a:hlinkClick r:id="rId4"/>
              </a:rPr>
              <a:t>https://github.com/qodym</a:t>
            </a:r>
            <a:r>
              <a:rPr lang="en-US" sz="1600" dirty="0">
                <a:solidFill>
                  <a:srgbClr val="212121"/>
                </a:solidFill>
                <a:latin typeface="Roboto"/>
                <a:ea typeface="Roboto"/>
                <a:sym typeface="Roboto"/>
              </a:rPr>
              <a:t>		</a:t>
            </a:r>
            <a:r>
              <a:rPr lang="en-US" sz="1600" dirty="0">
                <a:solidFill>
                  <a:srgbClr val="212121"/>
                </a:solidFill>
                <a:latin typeface="Roboto"/>
                <a:ea typeface="Roboto"/>
                <a:sym typeface="Roboto"/>
                <a:hlinkClick r:id="rId5"/>
              </a:rPr>
              <a:t>https://www.linkedin.com/in/aldybudhi/</a:t>
            </a:r>
            <a:r>
              <a:rPr lang="en-US" sz="1600" dirty="0">
                <a:solidFill>
                  <a:srgbClr val="212121"/>
                </a:solidFill>
                <a:latin typeface="Roboto"/>
                <a:ea typeface="Roboto"/>
                <a:sym typeface="Roboto"/>
              </a:rPr>
              <a:t> </a:t>
            </a:r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5"/>
          <p:cNvSpPr txBox="1"/>
          <p:nvPr/>
        </p:nvSpPr>
        <p:spPr>
          <a:xfrm>
            <a:off x="1097280" y="286603"/>
            <a:ext cx="10058400" cy="7023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Bookman Old Style"/>
              <a:buNone/>
            </a:pPr>
            <a:r>
              <a:rPr lang="en-US" sz="4400" b="1" i="1" u="sng" strike="noStrike" cap="none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Descriptive Statistics</a:t>
            </a:r>
            <a:endParaRPr sz="4800" b="1" i="0" u="sng" strike="noStrike" cap="none">
              <a:solidFill>
                <a:schemeClr val="dk1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sp>
        <p:nvSpPr>
          <p:cNvPr id="131" name="Google Shape;131;p5"/>
          <p:cNvSpPr txBox="1"/>
          <p:nvPr/>
        </p:nvSpPr>
        <p:spPr>
          <a:xfrm>
            <a:off x="1097280" y="1250830"/>
            <a:ext cx="10058400" cy="1455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Calibri"/>
              <a:buNone/>
            </a:pPr>
            <a:r>
              <a:rPr lang="en-US" sz="1600" b="0" i="0" u="none" strike="noStrike" cap="non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Top datetime data:</a:t>
            </a:r>
            <a:endParaRPr/>
          </a:p>
          <a:p>
            <a:pPr marL="91440" marR="0" lvl="0" indent="-101600" algn="l" rtl="0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</a:pPr>
            <a:r>
              <a:rPr lang="en-US" sz="1600" b="0" i="0" u="none" strike="noStrike" cap="non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Most customers join date, which is on </a:t>
            </a:r>
            <a:r>
              <a:rPr lang="en-US" sz="1600" b="1" i="0" u="none" strike="noStrike" cap="non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January 13, 2011</a:t>
            </a:r>
            <a:r>
              <a:rPr lang="en-US" sz="1600" b="0" i="0" u="none" strike="noStrike" cap="non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/>
          </a:p>
          <a:p>
            <a:pPr marL="91440" marR="0" lvl="0" indent="-101600" algn="l" rtl="0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</a:pPr>
            <a:r>
              <a:rPr lang="en-US" sz="1600" b="0" i="0" u="none" strike="noStrike" cap="non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The first flight with the most customers on </a:t>
            </a:r>
            <a:r>
              <a:rPr lang="en-US" sz="1600" b="1" i="0" u="none" strike="noStrike" cap="non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February 16, 2013</a:t>
            </a:r>
            <a:r>
              <a:rPr lang="en-US" sz="1600" b="0" i="0" u="none" strike="noStrike" cap="non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1600" b="0" i="0" u="none" strike="noStrike" cap="none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" marR="0" lvl="0" indent="0" algn="l" rtl="0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3F3F3F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132" name="Google Shape;132;p5"/>
          <p:cNvPicPr preferRelativeResize="0"/>
          <p:nvPr/>
        </p:nvPicPr>
        <p:blipFill rotWithShape="1">
          <a:blip r:embed="rId3">
            <a:alphaModFix/>
          </a:blip>
          <a:srcRect b="1036"/>
          <a:stretch/>
        </p:blipFill>
        <p:spPr>
          <a:xfrm>
            <a:off x="4232692" y="3252833"/>
            <a:ext cx="6849375" cy="2181809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5"/>
          <p:cNvSpPr txBox="1"/>
          <p:nvPr/>
        </p:nvSpPr>
        <p:spPr>
          <a:xfrm>
            <a:off x="1272105" y="4561427"/>
            <a:ext cx="1890335" cy="408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Calibri"/>
              <a:buNone/>
            </a:pPr>
            <a:r>
              <a:rPr lang="en-US" sz="1600" b="0" i="0" u="none" strike="noStrike" cap="non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Top frequent value</a:t>
            </a:r>
            <a:endParaRPr/>
          </a:p>
          <a:p>
            <a:pPr marL="91440" marR="0" lvl="0" indent="0" algn="l" rtl="0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3F3F3F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34" name="Google Shape;134;p5"/>
          <p:cNvSpPr/>
          <p:nvPr/>
        </p:nvSpPr>
        <p:spPr>
          <a:xfrm>
            <a:off x="3496570" y="4652359"/>
            <a:ext cx="560717" cy="157863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158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35" name="Google Shape;135;p5"/>
          <p:cNvSpPr/>
          <p:nvPr/>
        </p:nvSpPr>
        <p:spPr>
          <a:xfrm>
            <a:off x="4396882" y="4571701"/>
            <a:ext cx="6584545" cy="319178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2" name="Google Shape;114;p3">
            <a:extLst>
              <a:ext uri="{FF2B5EF4-FFF2-40B4-BE49-F238E27FC236}">
                <a16:creationId xmlns:a16="http://schemas.microsoft.com/office/drawing/2014/main" id="{9635E269-7863-97DE-FF67-A7A47B993C48}"/>
              </a:ext>
            </a:extLst>
          </p:cNvPr>
          <p:cNvSpPr txBox="1"/>
          <p:nvPr/>
        </p:nvSpPr>
        <p:spPr>
          <a:xfrm>
            <a:off x="652282" y="6437376"/>
            <a:ext cx="11070326" cy="338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Calibri"/>
              <a:buNone/>
            </a:pPr>
            <a:r>
              <a:rPr lang="en-US" sz="1600" u="sng" dirty="0">
                <a:solidFill>
                  <a:srgbClr val="00B0F0"/>
                </a:solidFill>
                <a:latin typeface="Roboto"/>
                <a:ea typeface="Roboto"/>
                <a:sym typeface="Roboto"/>
              </a:rPr>
              <a:t>aldybudhi003gmail.com</a:t>
            </a:r>
            <a:r>
              <a:rPr lang="en-US" sz="1600" dirty="0">
                <a:solidFill>
                  <a:srgbClr val="212121"/>
                </a:solidFill>
                <a:latin typeface="Roboto"/>
                <a:ea typeface="Roboto"/>
                <a:sym typeface="Roboto"/>
              </a:rPr>
              <a:t>		</a:t>
            </a:r>
            <a:r>
              <a:rPr lang="en-US" sz="1600" dirty="0">
                <a:solidFill>
                  <a:srgbClr val="212121"/>
                </a:solidFill>
                <a:latin typeface="Roboto"/>
                <a:ea typeface="Roboto"/>
                <a:sym typeface="Roboto"/>
                <a:hlinkClick r:id="rId4"/>
              </a:rPr>
              <a:t>https://github.com/qodym</a:t>
            </a:r>
            <a:r>
              <a:rPr lang="en-US" sz="1600" dirty="0">
                <a:solidFill>
                  <a:srgbClr val="212121"/>
                </a:solidFill>
                <a:latin typeface="Roboto"/>
                <a:ea typeface="Roboto"/>
                <a:sym typeface="Roboto"/>
              </a:rPr>
              <a:t>		</a:t>
            </a:r>
            <a:r>
              <a:rPr lang="en-US" sz="1600" dirty="0">
                <a:solidFill>
                  <a:srgbClr val="212121"/>
                </a:solidFill>
                <a:latin typeface="Roboto"/>
                <a:ea typeface="Roboto"/>
                <a:sym typeface="Roboto"/>
                <a:hlinkClick r:id="rId5"/>
              </a:rPr>
              <a:t>https://www.linkedin.com/in/aldybudhi/</a:t>
            </a:r>
            <a:r>
              <a:rPr lang="en-US" sz="1600" dirty="0">
                <a:solidFill>
                  <a:srgbClr val="212121"/>
                </a:solidFill>
                <a:latin typeface="Roboto"/>
                <a:ea typeface="Roboto"/>
                <a:sym typeface="Roboto"/>
              </a:rPr>
              <a:t> </a:t>
            </a:r>
            <a:endParaRPr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6"/>
          <p:cNvSpPr txBox="1"/>
          <p:nvPr/>
        </p:nvSpPr>
        <p:spPr>
          <a:xfrm>
            <a:off x="1097280" y="286603"/>
            <a:ext cx="10058400" cy="7023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Bookman Old Style"/>
              <a:buNone/>
            </a:pPr>
            <a:r>
              <a:rPr lang="en-US" sz="4400" b="1" i="1" u="sng" strike="noStrike" cap="none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Matrix Correlation</a:t>
            </a:r>
            <a:endParaRPr sz="4800" b="1" i="0" u="sng" strike="noStrike" cap="none">
              <a:solidFill>
                <a:schemeClr val="dk1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sp>
        <p:nvSpPr>
          <p:cNvPr id="141" name="Google Shape;141;p6"/>
          <p:cNvSpPr txBox="1"/>
          <p:nvPr/>
        </p:nvSpPr>
        <p:spPr>
          <a:xfrm>
            <a:off x="1097280" y="1250831"/>
            <a:ext cx="3319445" cy="379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Calibri"/>
              <a:buNone/>
            </a:pPr>
            <a:r>
              <a:rPr lang="en-US" sz="1600" b="0" i="0" u="none" strike="noStrike" cap="non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There are features that have a high correlation with other features, including:</a:t>
            </a:r>
            <a:endParaRPr/>
          </a:p>
          <a:p>
            <a:pPr marL="91440" marR="0" lvl="0" indent="-10160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</a:pPr>
            <a:r>
              <a:rPr lang="en-US" sz="1600" b="0" i="0" u="none" strike="noStrike" cap="non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FLIGHT_COUNT</a:t>
            </a:r>
            <a:endParaRPr/>
          </a:p>
          <a:p>
            <a:pPr marL="91440" marR="0" lvl="0" indent="-10160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</a:pPr>
            <a:r>
              <a:rPr lang="en-US" sz="1600" b="0" i="0" u="none" strike="noStrike" cap="non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BP_SUM</a:t>
            </a:r>
            <a:endParaRPr/>
          </a:p>
          <a:p>
            <a:pPr marL="91440" marR="0" lvl="0" indent="-10160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</a:pPr>
            <a:r>
              <a:rPr lang="en-US" sz="1600" b="0" i="0" u="none" strike="noStrike" cap="non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SUM_YR_1</a:t>
            </a:r>
            <a:endParaRPr/>
          </a:p>
          <a:p>
            <a:pPr marL="91440" marR="0" lvl="0" indent="-10160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</a:pPr>
            <a:r>
              <a:rPr lang="en-US" sz="1600" b="0" i="0" u="none" strike="noStrike" cap="non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SUM_YR_2</a:t>
            </a:r>
            <a:endParaRPr/>
          </a:p>
          <a:p>
            <a:pPr marL="91440" marR="0" lvl="0" indent="-10160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</a:pPr>
            <a:r>
              <a:rPr lang="en-US" sz="1600" b="0" i="0" u="none" strike="noStrike" cap="non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SEG_KM_SUM</a:t>
            </a:r>
            <a:endParaRPr/>
          </a:p>
          <a:p>
            <a:pPr marL="91440" marR="0" lvl="0" indent="-10160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</a:pPr>
            <a:r>
              <a:rPr lang="en-US" sz="1600" b="0" i="0" u="none" strike="noStrike" cap="non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Points_Sum</a:t>
            </a:r>
            <a:endParaRPr sz="1600" b="0" i="0" u="none" strike="noStrike" cap="none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2" name="Google Shape;142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16725" y="988909"/>
            <a:ext cx="7284886" cy="5319592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6"/>
          <p:cNvSpPr/>
          <p:nvPr/>
        </p:nvSpPr>
        <p:spPr>
          <a:xfrm>
            <a:off x="10041149" y="2009955"/>
            <a:ext cx="414068" cy="388189"/>
          </a:xfrm>
          <a:prstGeom prst="ellipse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44" name="Google Shape;144;p6"/>
          <p:cNvSpPr/>
          <p:nvPr/>
        </p:nvSpPr>
        <p:spPr>
          <a:xfrm>
            <a:off x="7688230" y="2000033"/>
            <a:ext cx="414068" cy="388189"/>
          </a:xfrm>
          <a:prstGeom prst="ellipse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45" name="Google Shape;145;p6"/>
          <p:cNvSpPr/>
          <p:nvPr/>
        </p:nvSpPr>
        <p:spPr>
          <a:xfrm>
            <a:off x="7688230" y="1705016"/>
            <a:ext cx="414068" cy="388189"/>
          </a:xfrm>
          <a:prstGeom prst="ellipse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46" name="Google Shape;146;p6"/>
          <p:cNvSpPr/>
          <p:nvPr/>
        </p:nvSpPr>
        <p:spPr>
          <a:xfrm>
            <a:off x="10041149" y="2924355"/>
            <a:ext cx="414068" cy="388189"/>
          </a:xfrm>
          <a:prstGeom prst="ellipse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47" name="Google Shape;147;p6"/>
          <p:cNvSpPr/>
          <p:nvPr/>
        </p:nvSpPr>
        <p:spPr>
          <a:xfrm>
            <a:off x="7282788" y="2000033"/>
            <a:ext cx="414068" cy="388189"/>
          </a:xfrm>
          <a:prstGeom prst="ellipse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48" name="Google Shape;148;p6"/>
          <p:cNvSpPr/>
          <p:nvPr/>
        </p:nvSpPr>
        <p:spPr>
          <a:xfrm>
            <a:off x="6891732" y="2005780"/>
            <a:ext cx="414068" cy="388189"/>
          </a:xfrm>
          <a:prstGeom prst="ellipse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49" name="Google Shape;149;p6"/>
          <p:cNvSpPr/>
          <p:nvPr/>
        </p:nvSpPr>
        <p:spPr>
          <a:xfrm>
            <a:off x="7699738" y="2615380"/>
            <a:ext cx="414068" cy="388189"/>
          </a:xfrm>
          <a:prstGeom prst="ellipse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2" name="Google Shape;114;p3">
            <a:extLst>
              <a:ext uri="{FF2B5EF4-FFF2-40B4-BE49-F238E27FC236}">
                <a16:creationId xmlns:a16="http://schemas.microsoft.com/office/drawing/2014/main" id="{D35DC612-BB64-DB0E-E6B3-64457393AF1B}"/>
              </a:ext>
            </a:extLst>
          </p:cNvPr>
          <p:cNvSpPr txBox="1"/>
          <p:nvPr/>
        </p:nvSpPr>
        <p:spPr>
          <a:xfrm>
            <a:off x="652282" y="6437376"/>
            <a:ext cx="11070326" cy="338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Calibri"/>
              <a:buNone/>
            </a:pPr>
            <a:r>
              <a:rPr lang="en-US" sz="1600" u="sng" dirty="0">
                <a:solidFill>
                  <a:srgbClr val="00B0F0"/>
                </a:solidFill>
                <a:latin typeface="Roboto"/>
                <a:ea typeface="Roboto"/>
                <a:sym typeface="Roboto"/>
              </a:rPr>
              <a:t>aldybudhi003gmail.com</a:t>
            </a:r>
            <a:r>
              <a:rPr lang="en-US" sz="1600" dirty="0">
                <a:solidFill>
                  <a:srgbClr val="212121"/>
                </a:solidFill>
                <a:latin typeface="Roboto"/>
                <a:ea typeface="Roboto"/>
                <a:sym typeface="Roboto"/>
              </a:rPr>
              <a:t>		</a:t>
            </a:r>
            <a:r>
              <a:rPr lang="en-US" sz="1600" dirty="0">
                <a:solidFill>
                  <a:srgbClr val="212121"/>
                </a:solidFill>
                <a:latin typeface="Roboto"/>
                <a:ea typeface="Roboto"/>
                <a:sym typeface="Roboto"/>
                <a:hlinkClick r:id="rId4"/>
              </a:rPr>
              <a:t>https://github.com/qodym</a:t>
            </a:r>
            <a:r>
              <a:rPr lang="en-US" sz="1600" dirty="0">
                <a:solidFill>
                  <a:srgbClr val="212121"/>
                </a:solidFill>
                <a:latin typeface="Roboto"/>
                <a:ea typeface="Roboto"/>
                <a:sym typeface="Roboto"/>
              </a:rPr>
              <a:t>		</a:t>
            </a:r>
            <a:r>
              <a:rPr lang="en-US" sz="1600" dirty="0">
                <a:solidFill>
                  <a:srgbClr val="212121"/>
                </a:solidFill>
                <a:latin typeface="Roboto"/>
                <a:ea typeface="Roboto"/>
                <a:sym typeface="Roboto"/>
                <a:hlinkClick r:id="rId5"/>
              </a:rPr>
              <a:t>https://www.linkedin.com/in/aldybudhi/</a:t>
            </a:r>
            <a:r>
              <a:rPr lang="en-US" sz="1600" dirty="0">
                <a:solidFill>
                  <a:srgbClr val="212121"/>
                </a:solidFill>
                <a:latin typeface="Roboto"/>
                <a:ea typeface="Roboto"/>
                <a:sym typeface="Roboto"/>
              </a:rPr>
              <a:t> </a:t>
            </a:r>
            <a:endParaRPr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7"/>
          <p:cNvSpPr txBox="1">
            <a:spLocks noGrp="1"/>
          </p:cNvSpPr>
          <p:nvPr>
            <p:ph type="ctrTitle"/>
          </p:nvPr>
        </p:nvSpPr>
        <p:spPr>
          <a:xfrm>
            <a:off x="2972205" y="3023472"/>
            <a:ext cx="6247555" cy="811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Bookman Old Style"/>
              <a:buNone/>
            </a:pPr>
            <a:r>
              <a:rPr lang="en-US" sz="4800" b="1" i="1">
                <a:solidFill>
                  <a:srgbClr val="FFFFFF"/>
                </a:solidFill>
              </a:rPr>
              <a:t>Data Understanding</a:t>
            </a:r>
            <a:endParaRPr/>
          </a:p>
        </p:txBody>
      </p:sp>
      <p:sp>
        <p:nvSpPr>
          <p:cNvPr id="155" name="Google Shape;155;p7"/>
          <p:cNvSpPr txBox="1">
            <a:spLocks noGrp="1"/>
          </p:cNvSpPr>
          <p:nvPr>
            <p:ph type="subTitle" idx="1"/>
          </p:nvPr>
        </p:nvSpPr>
        <p:spPr>
          <a:xfrm>
            <a:off x="185651" y="5147602"/>
            <a:ext cx="10058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Franklin"/>
              <a:buChar char="-"/>
            </a:pPr>
            <a:r>
              <a:rPr lang="en-US">
                <a:solidFill>
                  <a:srgbClr val="FFFFFF"/>
                </a:solidFill>
              </a:rPr>
              <a:t>DESCRIPTIVE STATISTICS</a:t>
            </a:r>
            <a:endParaRPr/>
          </a:p>
          <a:p>
            <a:pPr marL="342900" lvl="0" indent="-342900" algn="l" rtl="0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SzPts val="2400"/>
              <a:buFont typeface="Libre Franklin"/>
              <a:buChar char="-"/>
            </a:pPr>
            <a:r>
              <a:rPr lang="en-US">
                <a:solidFill>
                  <a:srgbClr val="FFFFFF"/>
                </a:solidFill>
              </a:rPr>
              <a:t>MATRIX CORRELATION</a:t>
            </a:r>
            <a:endParaRPr/>
          </a:p>
        </p:txBody>
      </p:sp>
      <p:sp>
        <p:nvSpPr>
          <p:cNvPr id="156" name="Google Shape;156;p7"/>
          <p:cNvSpPr/>
          <p:nvPr/>
        </p:nvSpPr>
        <p:spPr>
          <a:xfrm>
            <a:off x="0" y="0"/>
            <a:ext cx="12192000" cy="5046453"/>
          </a:xfrm>
          <a:prstGeom prst="rect">
            <a:avLst/>
          </a:prstGeom>
          <a:solidFill>
            <a:schemeClr val="accent1"/>
          </a:solidFill>
          <a:ln w="15875" cap="flat" cmpd="sng">
            <a:solidFill>
              <a:srgbClr val="717A8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57" name="Google Shape;157;p7"/>
          <p:cNvSpPr/>
          <p:nvPr/>
        </p:nvSpPr>
        <p:spPr>
          <a:xfrm>
            <a:off x="0" y="5046453"/>
            <a:ext cx="12192000" cy="1811547"/>
          </a:xfrm>
          <a:prstGeom prst="rect">
            <a:avLst/>
          </a:prstGeom>
          <a:solidFill>
            <a:schemeClr val="dk1"/>
          </a:solidFill>
          <a:ln w="158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highlight>
                <a:srgbClr val="000000"/>
              </a:highlight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58" name="Google Shape;158;p7"/>
          <p:cNvSpPr txBox="1"/>
          <p:nvPr/>
        </p:nvSpPr>
        <p:spPr>
          <a:xfrm>
            <a:off x="3133500" y="3175875"/>
            <a:ext cx="59250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Bookman Old Style"/>
              <a:buNone/>
            </a:pPr>
            <a:r>
              <a:rPr lang="en-US" sz="4800" b="1" i="1" u="none" strike="noStrike" cap="none">
                <a:solidFill>
                  <a:srgbClr val="FFFFFF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Data Preparation</a:t>
            </a:r>
            <a:endParaRPr/>
          </a:p>
        </p:txBody>
      </p:sp>
      <p:sp>
        <p:nvSpPr>
          <p:cNvPr id="159" name="Google Shape;159;p7"/>
          <p:cNvSpPr txBox="1"/>
          <p:nvPr/>
        </p:nvSpPr>
        <p:spPr>
          <a:xfrm>
            <a:off x="338051" y="5300002"/>
            <a:ext cx="10058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marR="0" lvl="0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libri"/>
              <a:buChar char="-"/>
            </a:pPr>
            <a:r>
              <a:rPr lang="en-US" sz="24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MISSING VALUE</a:t>
            </a:r>
            <a:endParaRPr/>
          </a:p>
          <a:p>
            <a:pPr marL="342900" marR="0" lvl="0" indent="-342900" algn="l" rtl="0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libri"/>
              <a:buChar char="-"/>
            </a:pPr>
            <a:r>
              <a:rPr lang="en-US" sz="24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LRMFC FEATURE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8"/>
          <p:cNvSpPr txBox="1"/>
          <p:nvPr/>
        </p:nvSpPr>
        <p:spPr>
          <a:xfrm>
            <a:off x="1097280" y="286603"/>
            <a:ext cx="10058400" cy="7023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Bookman Old Style"/>
              <a:buNone/>
            </a:pPr>
            <a:r>
              <a:rPr lang="en-US" sz="4400" b="1" i="1" u="sng" strike="noStrike" cap="none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Missing Value</a:t>
            </a:r>
            <a:endParaRPr sz="4800" b="1" i="0" u="sng" strike="noStrike" cap="none">
              <a:solidFill>
                <a:schemeClr val="dk1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sp>
        <p:nvSpPr>
          <p:cNvPr id="165" name="Google Shape;165;p8"/>
          <p:cNvSpPr txBox="1"/>
          <p:nvPr/>
        </p:nvSpPr>
        <p:spPr>
          <a:xfrm>
            <a:off x="1097280" y="1250830"/>
            <a:ext cx="4639286" cy="888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Calibri"/>
              <a:buNone/>
            </a:pPr>
            <a:r>
              <a:rPr lang="en-US" sz="1600" b="0" i="0" u="none" strike="noStrike" cap="non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Delete rows that have missing values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Calibri"/>
              <a:buNone/>
            </a:pPr>
            <a:r>
              <a:rPr lang="en-US" sz="1600" b="0" i="0" u="none" strike="noStrike" cap="non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Because of the small number of missing values.</a:t>
            </a:r>
            <a:endParaRPr/>
          </a:p>
        </p:txBody>
      </p:sp>
      <p:pic>
        <p:nvPicPr>
          <p:cNvPr id="166" name="Google Shape;166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2000" y="2139351"/>
            <a:ext cx="6565657" cy="42207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8"/>
          <p:cNvPicPr preferRelativeResize="0"/>
          <p:nvPr/>
        </p:nvPicPr>
        <p:blipFill rotWithShape="1">
          <a:blip r:embed="rId4">
            <a:alphaModFix/>
          </a:blip>
          <a:srcRect l="6084" t="1359" r="5308" b="1360"/>
          <a:stretch/>
        </p:blipFill>
        <p:spPr>
          <a:xfrm>
            <a:off x="7073661" y="1824142"/>
            <a:ext cx="4880614" cy="322697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14;p3">
            <a:extLst>
              <a:ext uri="{FF2B5EF4-FFF2-40B4-BE49-F238E27FC236}">
                <a16:creationId xmlns:a16="http://schemas.microsoft.com/office/drawing/2014/main" id="{D2D47A84-88CC-8CDC-1538-2C3E1DCD5EA6}"/>
              </a:ext>
            </a:extLst>
          </p:cNvPr>
          <p:cNvSpPr txBox="1"/>
          <p:nvPr/>
        </p:nvSpPr>
        <p:spPr>
          <a:xfrm>
            <a:off x="652282" y="6437376"/>
            <a:ext cx="11070326" cy="338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Calibri"/>
              <a:buNone/>
            </a:pPr>
            <a:r>
              <a:rPr lang="en-US" sz="1600" u="sng" dirty="0">
                <a:solidFill>
                  <a:srgbClr val="00B0F0"/>
                </a:solidFill>
                <a:latin typeface="Roboto"/>
                <a:ea typeface="Roboto"/>
                <a:sym typeface="Roboto"/>
              </a:rPr>
              <a:t>aldybudhi003gmail.com</a:t>
            </a:r>
            <a:r>
              <a:rPr lang="en-US" sz="1600" dirty="0">
                <a:solidFill>
                  <a:srgbClr val="212121"/>
                </a:solidFill>
                <a:latin typeface="Roboto"/>
                <a:ea typeface="Roboto"/>
                <a:sym typeface="Roboto"/>
              </a:rPr>
              <a:t>		</a:t>
            </a:r>
            <a:r>
              <a:rPr lang="en-US" sz="1600" dirty="0">
                <a:solidFill>
                  <a:srgbClr val="212121"/>
                </a:solidFill>
                <a:latin typeface="Roboto"/>
                <a:ea typeface="Roboto"/>
                <a:sym typeface="Roboto"/>
                <a:hlinkClick r:id="rId5"/>
              </a:rPr>
              <a:t>https://github.com/qodym</a:t>
            </a:r>
            <a:r>
              <a:rPr lang="en-US" sz="1600" dirty="0">
                <a:solidFill>
                  <a:srgbClr val="212121"/>
                </a:solidFill>
                <a:latin typeface="Roboto"/>
                <a:ea typeface="Roboto"/>
                <a:sym typeface="Roboto"/>
              </a:rPr>
              <a:t>		</a:t>
            </a:r>
            <a:r>
              <a:rPr lang="en-US" sz="1600" dirty="0">
                <a:solidFill>
                  <a:srgbClr val="212121"/>
                </a:solidFill>
                <a:latin typeface="Roboto"/>
                <a:ea typeface="Roboto"/>
                <a:sym typeface="Roboto"/>
                <a:hlinkClick r:id="rId6"/>
              </a:rPr>
              <a:t>https://www.linkedin.com/in/aldybudhi/</a:t>
            </a:r>
            <a:r>
              <a:rPr lang="en-US" sz="1600" dirty="0">
                <a:solidFill>
                  <a:srgbClr val="212121"/>
                </a:solidFill>
                <a:latin typeface="Roboto"/>
                <a:ea typeface="Roboto"/>
                <a:sym typeface="Roboto"/>
              </a:rPr>
              <a:t> </a:t>
            </a:r>
            <a:endParaRPr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9"/>
          <p:cNvSpPr txBox="1"/>
          <p:nvPr/>
        </p:nvSpPr>
        <p:spPr>
          <a:xfrm>
            <a:off x="1097280" y="286603"/>
            <a:ext cx="10058400" cy="7023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Bookman Old Style"/>
              <a:buNone/>
            </a:pPr>
            <a:r>
              <a:rPr lang="en-US" sz="4800" b="1" i="0" u="sng" strike="noStrike" cap="none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LRMFC Feature</a:t>
            </a:r>
            <a:endParaRPr sz="4800" b="1" i="0" u="sng" strike="noStrike" cap="none">
              <a:solidFill>
                <a:schemeClr val="dk1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sp>
        <p:nvSpPr>
          <p:cNvPr id="173" name="Google Shape;173;p9"/>
          <p:cNvSpPr txBox="1"/>
          <p:nvPr/>
        </p:nvSpPr>
        <p:spPr>
          <a:xfrm>
            <a:off x="1097279" y="1250830"/>
            <a:ext cx="9987664" cy="50205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91440" marR="0" lvl="0" indent="-9144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 "/>
            </a:pPr>
            <a:r>
              <a:rPr lang="en-US" sz="1400" b="0" i="0" u="none" strike="noStrike" cap="none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* </a:t>
            </a:r>
            <a:r>
              <a:rPr lang="en-US" sz="14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L (Length Relation)</a:t>
            </a:r>
            <a:r>
              <a:rPr lang="en-US"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 = </a:t>
            </a:r>
            <a:r>
              <a:rPr lang="en-US" sz="1400" b="0" i="0" u="none" strike="noStrike" cap="none">
                <a:solidFill>
                  <a:srgbClr val="001080"/>
                </a:solidFill>
                <a:latin typeface="Roboto"/>
                <a:ea typeface="Roboto"/>
                <a:cs typeface="Roboto"/>
                <a:sym typeface="Roboto"/>
              </a:rPr>
              <a:t>`LOAD_TIME`</a:t>
            </a:r>
            <a:r>
              <a:rPr lang="en-US"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 - </a:t>
            </a:r>
            <a:r>
              <a:rPr lang="en-US" sz="1400" b="0" i="0" u="none" strike="noStrike" cap="none">
                <a:solidFill>
                  <a:srgbClr val="001080"/>
                </a:solidFill>
                <a:latin typeface="Roboto"/>
                <a:ea typeface="Roboto"/>
                <a:cs typeface="Roboto"/>
                <a:sym typeface="Roboto"/>
              </a:rPr>
              <a:t>`FFP_DATE`</a:t>
            </a:r>
            <a:br>
              <a:rPr lang="en-US"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The number of months since the member ’s membership time from the end of the observation window = end time of the    observation window-time to join (unit: month).</a:t>
            </a:r>
            <a:endParaRPr/>
          </a:p>
          <a:p>
            <a:pPr marL="91440" marR="0" lvl="0" indent="-91440" algn="l" rtl="0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 "/>
            </a:pPr>
            <a:br>
              <a:rPr lang="en-US"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 sz="1400" b="0" i="0" u="none" strike="noStrike" cap="none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* </a:t>
            </a:r>
            <a:r>
              <a:rPr lang="en-US" sz="14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R (Recency) </a:t>
            </a:r>
            <a:r>
              <a:rPr lang="en-US"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= </a:t>
            </a:r>
            <a:r>
              <a:rPr lang="en-US" sz="1400" b="0" i="0" u="none" strike="noStrike" cap="none">
                <a:solidFill>
                  <a:srgbClr val="001080"/>
                </a:solidFill>
                <a:latin typeface="Roboto"/>
                <a:ea typeface="Roboto"/>
                <a:cs typeface="Roboto"/>
                <a:sym typeface="Roboto"/>
              </a:rPr>
              <a:t>`LAST_TO_END`</a:t>
            </a:r>
            <a:br>
              <a:rPr lang="en-US"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The number of months since the customer ’s most recent flight to the end of the observation window = the time from the    last flight to the end of the observation window (Unit: month).</a:t>
            </a:r>
            <a:endParaRPr/>
          </a:p>
          <a:p>
            <a:pPr marL="91440" marR="0" lvl="0" indent="-91440" algn="l" rtl="0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 "/>
            </a:pPr>
            <a:br>
              <a:rPr lang="en-US"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 sz="1400" b="0" i="0" u="none" strike="noStrike" cap="none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* </a:t>
            </a:r>
            <a:r>
              <a:rPr lang="en-US" sz="14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F (Frequency)  </a:t>
            </a:r>
            <a:r>
              <a:rPr lang="en-US"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= </a:t>
            </a:r>
            <a:r>
              <a:rPr lang="en-US" sz="1400" b="0" i="0" u="none" strike="noStrike" cap="none">
                <a:solidFill>
                  <a:srgbClr val="001080"/>
                </a:solidFill>
                <a:latin typeface="Roboto"/>
                <a:ea typeface="Roboto"/>
                <a:cs typeface="Roboto"/>
                <a:sym typeface="Roboto"/>
              </a:rPr>
              <a:t>`FLIGHT_COUNT`</a:t>
            </a:r>
            <a:br>
              <a:rPr lang="en-US"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The number of times the customer took the company aircraft in the observation window = the number of flights in the         observation window (unit: times].</a:t>
            </a:r>
            <a:endParaRPr/>
          </a:p>
          <a:p>
            <a:pPr marL="91440" marR="0" lvl="0" indent="-91440" algn="l" rtl="0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 "/>
            </a:pPr>
            <a:br>
              <a:rPr lang="en-US"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 sz="1400" b="0" i="0" u="none" strike="noStrike" cap="none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* </a:t>
            </a:r>
            <a:r>
              <a:rPr lang="en-US" sz="14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 (Monetary Value) </a:t>
            </a:r>
            <a:r>
              <a:rPr lang="en-US"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= </a:t>
            </a:r>
            <a:r>
              <a:rPr lang="en-US" sz="1400" b="0" i="0" u="none" strike="noStrike" cap="none">
                <a:solidFill>
                  <a:srgbClr val="001080"/>
                </a:solidFill>
                <a:latin typeface="Roboto"/>
                <a:ea typeface="Roboto"/>
                <a:cs typeface="Roboto"/>
                <a:sym typeface="Roboto"/>
              </a:rPr>
              <a:t>`SEG_KM_SUM`</a:t>
            </a:r>
            <a:br>
              <a:rPr lang="en-US"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The accumulated mileage of the customer in the company during the observation period = the total number of flight            kilometers in the observation window (unit: km).</a:t>
            </a:r>
            <a:endParaRPr/>
          </a:p>
          <a:p>
            <a:pPr marL="91440" marR="0" lvl="0" indent="-91440" algn="l" rtl="0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 "/>
            </a:pPr>
            <a:br>
              <a:rPr lang="en-US"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 sz="1400" b="0" i="0" u="none" strike="noStrike" cap="none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* </a:t>
            </a:r>
            <a:r>
              <a:rPr lang="en-US" sz="14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 (Coefficient Value) </a:t>
            </a:r>
            <a:r>
              <a:rPr lang="en-US"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= </a:t>
            </a:r>
            <a:r>
              <a:rPr lang="en-US" sz="1400" b="0" i="0" u="none" strike="noStrike" cap="none">
                <a:solidFill>
                  <a:srgbClr val="001080"/>
                </a:solidFill>
                <a:latin typeface="Roboto"/>
                <a:ea typeface="Roboto"/>
                <a:cs typeface="Roboto"/>
                <a:sym typeface="Roboto"/>
              </a:rPr>
              <a:t>`AVG_DISCOUNT`</a:t>
            </a:r>
            <a:br>
              <a:rPr lang="en-US"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The average value of the discount coefficients corresponding to the passengers who traveled during the observation           period = average discount rate (unit: none).</a:t>
            </a:r>
            <a:endParaRPr/>
          </a:p>
        </p:txBody>
      </p:sp>
      <p:sp>
        <p:nvSpPr>
          <p:cNvPr id="2" name="Google Shape;114;p3">
            <a:extLst>
              <a:ext uri="{FF2B5EF4-FFF2-40B4-BE49-F238E27FC236}">
                <a16:creationId xmlns:a16="http://schemas.microsoft.com/office/drawing/2014/main" id="{926E5766-0F89-5D78-AA08-B0CE83DB790C}"/>
              </a:ext>
            </a:extLst>
          </p:cNvPr>
          <p:cNvSpPr txBox="1"/>
          <p:nvPr/>
        </p:nvSpPr>
        <p:spPr>
          <a:xfrm>
            <a:off x="652282" y="6437376"/>
            <a:ext cx="11070326" cy="338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Calibri"/>
              <a:buNone/>
            </a:pPr>
            <a:r>
              <a:rPr lang="en-US" sz="1600" u="sng" dirty="0">
                <a:solidFill>
                  <a:srgbClr val="00B0F0"/>
                </a:solidFill>
                <a:latin typeface="Roboto"/>
                <a:ea typeface="Roboto"/>
                <a:sym typeface="Roboto"/>
              </a:rPr>
              <a:t>aldybudhi003gmail.com</a:t>
            </a:r>
            <a:r>
              <a:rPr lang="en-US" sz="1600" dirty="0">
                <a:solidFill>
                  <a:srgbClr val="212121"/>
                </a:solidFill>
                <a:latin typeface="Roboto"/>
                <a:ea typeface="Roboto"/>
                <a:sym typeface="Roboto"/>
              </a:rPr>
              <a:t>		</a:t>
            </a:r>
            <a:r>
              <a:rPr lang="en-US" sz="1600" dirty="0">
                <a:solidFill>
                  <a:srgbClr val="212121"/>
                </a:solidFill>
                <a:latin typeface="Roboto"/>
                <a:ea typeface="Roboto"/>
                <a:sym typeface="Roboto"/>
                <a:hlinkClick r:id="rId3"/>
              </a:rPr>
              <a:t>https://github.com/qodym</a:t>
            </a:r>
            <a:r>
              <a:rPr lang="en-US" sz="1600" dirty="0">
                <a:solidFill>
                  <a:srgbClr val="212121"/>
                </a:solidFill>
                <a:latin typeface="Roboto"/>
                <a:ea typeface="Roboto"/>
                <a:sym typeface="Roboto"/>
              </a:rPr>
              <a:t>		</a:t>
            </a:r>
            <a:r>
              <a:rPr lang="en-US" sz="1600" dirty="0">
                <a:solidFill>
                  <a:srgbClr val="212121"/>
                </a:solidFill>
                <a:latin typeface="Roboto"/>
                <a:ea typeface="Roboto"/>
                <a:sym typeface="Roboto"/>
                <a:hlinkClick r:id="rId4"/>
              </a:rPr>
              <a:t>https://www.linkedin.com/in/aldybudhi/</a:t>
            </a:r>
            <a:r>
              <a:rPr lang="en-US" sz="1600" dirty="0">
                <a:solidFill>
                  <a:srgbClr val="212121"/>
                </a:solidFill>
                <a:latin typeface="Roboto"/>
                <a:ea typeface="Roboto"/>
                <a:sym typeface="Roboto"/>
              </a:rPr>
              <a:t> </a:t>
            </a:r>
            <a:endParaRPr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1_RetrospectVTI">
  <a:themeElements>
    <a:clrScheme name="Custom 37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9BA8B7"/>
      </a:accent1>
      <a:accent2>
        <a:srgbClr val="E6A02E"/>
      </a:accent2>
      <a:accent3>
        <a:srgbClr val="BF6A3B"/>
      </a:accent3>
      <a:accent4>
        <a:srgbClr val="92987A"/>
      </a:accent4>
      <a:accent5>
        <a:srgbClr val="857659"/>
      </a:accent5>
      <a:accent6>
        <a:srgbClr val="A0988C"/>
      </a:accent6>
      <a:hlink>
        <a:srgbClr val="00B0F0"/>
      </a:hlink>
      <a:folHlink>
        <a:srgbClr val="738F9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1751</Words>
  <Application>Microsoft Office PowerPoint</Application>
  <PresentationFormat>Widescreen</PresentationFormat>
  <Paragraphs>177</Paragraphs>
  <Slides>26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Bookman Old Style</vt:lpstr>
      <vt:lpstr>Calibri</vt:lpstr>
      <vt:lpstr>-apple-system</vt:lpstr>
      <vt:lpstr>Libre Franklin</vt:lpstr>
      <vt:lpstr>Roboto</vt:lpstr>
      <vt:lpstr>Arial</vt:lpstr>
      <vt:lpstr>1_RetrospectVTI</vt:lpstr>
      <vt:lpstr>Unsupervised Learning (K-Means Clustering)</vt:lpstr>
      <vt:lpstr>Data Understanding</vt:lpstr>
      <vt:lpstr>PowerPoint Presentation</vt:lpstr>
      <vt:lpstr>PowerPoint Presentation</vt:lpstr>
      <vt:lpstr>PowerPoint Presentation</vt:lpstr>
      <vt:lpstr>PowerPoint Presentation</vt:lpstr>
      <vt:lpstr>Data Understanding</vt:lpstr>
      <vt:lpstr>PowerPoint Presentation</vt:lpstr>
      <vt:lpstr>PowerPoint Presentation</vt:lpstr>
      <vt:lpstr>Data Understanding</vt:lpstr>
      <vt:lpstr>PowerPoint Presentation</vt:lpstr>
      <vt:lpstr>PowerPoint Presentation</vt:lpstr>
      <vt:lpstr>PowerPoint Presentation</vt:lpstr>
      <vt:lpstr>Data Understanding</vt:lpstr>
      <vt:lpstr>PowerPoint Presentation</vt:lpstr>
      <vt:lpstr>PowerPoint Presentation</vt:lpstr>
      <vt:lpstr>PowerPoint Presentation</vt:lpstr>
      <vt:lpstr>PowerPoint Presentation</vt:lpstr>
      <vt:lpstr>Data Understanding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Unsupervised Learning (K-Means Clustering)</dc:title>
  <dc:creator>Aldy Budhi Iskandar</dc:creator>
  <cp:lastModifiedBy>Aldy Budhi Iskandar</cp:lastModifiedBy>
  <cp:revision>1</cp:revision>
  <dcterms:created xsi:type="dcterms:W3CDTF">2022-08-07T18:19:30Z</dcterms:created>
  <dcterms:modified xsi:type="dcterms:W3CDTF">2022-08-09T03:35:16Z</dcterms:modified>
</cp:coreProperties>
</file>